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9" r:id="rId1"/>
    <p:sldMasterId id="2147483748" r:id="rId2"/>
  </p:sldMasterIdLst>
  <p:notesMasterIdLst>
    <p:notesMasterId r:id="rId13"/>
  </p:notesMasterIdLst>
  <p:handoutMasterIdLst>
    <p:handoutMasterId r:id="rId14"/>
  </p:handoutMasterIdLst>
  <p:sldIdLst>
    <p:sldId id="1241" r:id="rId3"/>
    <p:sldId id="1279" r:id="rId4"/>
    <p:sldId id="1280" r:id="rId5"/>
    <p:sldId id="1281" r:id="rId6"/>
    <p:sldId id="1283" r:id="rId7"/>
    <p:sldId id="1288" r:id="rId8"/>
    <p:sldId id="1287" r:id="rId9"/>
    <p:sldId id="1286" r:id="rId10"/>
    <p:sldId id="1284" r:id="rId11"/>
    <p:sldId id="1285" r:id="rId12"/>
  </p:sldIdLst>
  <p:sldSz cx="10691813" cy="7559675"/>
  <p:notesSz cx="6807200" cy="9939338"/>
  <p:embeddedFontLst>
    <p:embeddedFont>
      <p:font typeface="HY헤드라인M" pitchFamily="18" charset="-127"/>
      <p:regular r:id="rId15"/>
    </p:embeddedFont>
    <p:embeddedFont>
      <p:font typeface="Calibri Light" pitchFamily="34" charset="0"/>
      <p:regular r:id="rId16"/>
      <p: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맑은 고딕" pitchFamily="50" charset="-127"/>
      <p:regular r:id="rId22"/>
      <p:bold r:id="rId23"/>
    </p:embeddedFont>
    <p:embeddedFont>
      <p:font typeface="나눔고딕" charset="-127"/>
      <p:regular r:id="rId24"/>
      <p:bold r:id="rId25"/>
    </p:embeddedFont>
    <p:embeddedFont>
      <p:font typeface="나눔고딕 ExtraBold" charset="-127"/>
      <p:bold r:id="rId26"/>
    </p:embeddedFont>
  </p:embeddedFontLst>
  <p:defaultTextStyle>
    <a:defPPr>
      <a:defRPr lang="ko-KR"/>
    </a:defPPr>
    <a:lvl1pPr marL="0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97569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95138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92707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90277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87845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85414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82982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80551" algn="l" defTabSz="99513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31" userDrawn="1">
          <p15:clr>
            <a:srgbClr val="A4A3A4"/>
          </p15:clr>
        </p15:guide>
        <p15:guide id="2" orient="horz" pos="3696" userDrawn="1">
          <p15:clr>
            <a:srgbClr val="A4A3A4"/>
          </p15:clr>
        </p15:guide>
        <p15:guide id="3" pos="6497" userDrawn="1">
          <p15:clr>
            <a:srgbClr val="A4A3A4"/>
          </p15:clr>
        </p15:guide>
        <p15:guide id="4" orient="horz" pos="975" userDrawn="1">
          <p15:clr>
            <a:srgbClr val="A4A3A4"/>
          </p15:clr>
        </p15:guide>
        <p15:guide id="5" orient="horz" pos="2608">
          <p15:clr>
            <a:srgbClr val="A4A3A4"/>
          </p15:clr>
        </p15:guide>
        <p15:guide id="6" pos="192" userDrawn="1">
          <p15:clr>
            <a:srgbClr val="A4A3A4"/>
          </p15:clr>
        </p15:guide>
        <p15:guide id="7" orient="horz" pos="1927">
          <p15:clr>
            <a:srgbClr val="A4A3A4"/>
          </p15:clr>
        </p15:guide>
        <p15:guide id="8" orient="horz" pos="2426">
          <p15:clr>
            <a:srgbClr val="A4A3A4"/>
          </p15:clr>
        </p15:guide>
        <p15:guide id="9" orient="horz" pos="4059">
          <p15:clr>
            <a:srgbClr val="A4A3A4"/>
          </p15:clr>
        </p15:guide>
        <p15:guide id="10" orient="horz" pos="4468" userDrawn="1">
          <p15:clr>
            <a:srgbClr val="A4A3A4"/>
          </p15:clr>
        </p15:guide>
        <p15:guide id="11" orient="horz" pos="567">
          <p15:clr>
            <a:srgbClr val="A4A3A4"/>
          </p15:clr>
        </p15:guide>
        <p15:guide id="12" pos="5273" userDrawn="1">
          <p15:clr>
            <a:srgbClr val="A4A3A4"/>
          </p15:clr>
        </p15:guide>
        <p15:guide id="13" pos="1417">
          <p15:clr>
            <a:srgbClr val="A4A3A4"/>
          </p15:clr>
        </p15:guide>
        <p15:guide id="14" pos="419" userDrawn="1">
          <p15:clr>
            <a:srgbClr val="A4A3A4"/>
          </p15:clr>
        </p15:guide>
        <p15:guide id="15" pos="6316" userDrawn="1">
          <p15:clr>
            <a:srgbClr val="A4A3A4"/>
          </p15:clr>
        </p15:guide>
        <p15:guide id="16" orient="horz" pos="2653">
          <p15:clr>
            <a:srgbClr val="A4A3A4"/>
          </p15:clr>
        </p15:guide>
        <p15:guide id="17" orient="horz" pos="3651">
          <p15:clr>
            <a:srgbClr val="A4A3A4"/>
          </p15:clr>
        </p15:guide>
        <p15:guide id="18" orient="horz" pos="4331">
          <p15:clr>
            <a:srgbClr val="A4A3A4"/>
          </p15:clr>
        </p15:guide>
        <p15:guide id="19" pos="6588">
          <p15:clr>
            <a:srgbClr val="A4A3A4"/>
          </p15:clr>
        </p15:guide>
        <p15:guide id="20" pos="509">
          <p15:clr>
            <a:srgbClr val="A4A3A4"/>
          </p15:clr>
        </p15:guide>
        <p15:guide id="21" pos="5091">
          <p15:clr>
            <a:srgbClr val="A4A3A4"/>
          </p15:clr>
        </p15:guide>
        <p15:guide id="22" orient="horz" pos="3016">
          <p15:clr>
            <a:srgbClr val="A4A3A4"/>
          </p15:clr>
        </p15:guide>
        <p15:guide id="23" orient="horz" pos="3878">
          <p15:clr>
            <a:srgbClr val="A4A3A4"/>
          </p15:clr>
        </p15:guide>
        <p15:guide id="24" orient="horz" pos="3515">
          <p15:clr>
            <a:srgbClr val="A4A3A4"/>
          </p15:clr>
        </p15:guide>
        <p15:guide id="25" orient="horz" pos="1610">
          <p15:clr>
            <a:srgbClr val="A4A3A4"/>
          </p15:clr>
        </p15:guide>
        <p15:guide id="26" orient="horz" pos="4105">
          <p15:clr>
            <a:srgbClr val="A4A3A4"/>
          </p15:clr>
        </p15:guide>
        <p15:guide id="27" pos="3957">
          <p15:clr>
            <a:srgbClr val="A4A3A4"/>
          </p15:clr>
        </p15:guide>
        <p15:guide id="28" pos="2687">
          <p15:clr>
            <a:srgbClr val="A4A3A4"/>
          </p15:clr>
        </p15:guide>
        <p15:guide id="29" pos="5907">
          <p15:clr>
            <a:srgbClr val="A4A3A4"/>
          </p15:clr>
        </p15:guide>
        <p15:guide id="30" pos="40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5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0000CC"/>
    <a:srgbClr val="84CBEE"/>
    <a:srgbClr val="0264B2"/>
    <a:srgbClr val="24A0F4"/>
    <a:srgbClr val="6FBAF7"/>
    <a:srgbClr val="7BB9EE"/>
    <a:srgbClr val="4CB1F6"/>
    <a:srgbClr val="7EB0DE"/>
    <a:srgbClr val="003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4" autoAdjust="0"/>
    <p:restoredTop sz="93541" autoAdjust="0"/>
  </p:normalViewPr>
  <p:slideViewPr>
    <p:cSldViewPr>
      <p:cViewPr varScale="1">
        <p:scale>
          <a:sx n="98" d="100"/>
          <a:sy n="98" d="100"/>
        </p:scale>
        <p:origin x="-1794" y="-102"/>
      </p:cViewPr>
      <p:guideLst>
        <p:guide orient="horz" pos="1931"/>
        <p:guide orient="horz" pos="3696"/>
        <p:guide orient="horz" pos="975"/>
        <p:guide orient="horz" pos="2608"/>
        <p:guide orient="horz" pos="1927"/>
        <p:guide orient="horz" pos="2426"/>
        <p:guide orient="horz" pos="4059"/>
        <p:guide orient="horz" pos="4468"/>
        <p:guide orient="horz" pos="567"/>
        <p:guide orient="horz" pos="2653"/>
        <p:guide orient="horz" pos="3651"/>
        <p:guide orient="horz" pos="4331"/>
        <p:guide orient="horz" pos="3016"/>
        <p:guide orient="horz" pos="3878"/>
        <p:guide orient="horz" pos="3515"/>
        <p:guide orient="horz" pos="1610"/>
        <p:guide orient="horz" pos="4105"/>
        <p:guide pos="6497"/>
        <p:guide pos="192"/>
        <p:guide pos="5273"/>
        <p:guide pos="1417"/>
        <p:guide pos="419"/>
        <p:guide pos="6316"/>
        <p:guide pos="6588"/>
        <p:guide pos="509"/>
        <p:guide pos="5091"/>
        <p:guide pos="3957"/>
        <p:guide pos="2687"/>
        <p:guide pos="5907"/>
        <p:guide pos="40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8"/>
    </p:cViewPr>
  </p:sorterViewPr>
  <p:notesViewPr>
    <p:cSldViewPr>
      <p:cViewPr varScale="1">
        <p:scale>
          <a:sx n="74" d="100"/>
          <a:sy n="74" d="100"/>
        </p:scale>
        <p:origin x="-2808" y="-90"/>
      </p:cViewPr>
      <p:guideLst>
        <p:guide orient="horz" pos="3125"/>
        <p:guide orient="horz" pos="3132"/>
        <p:guide pos="214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4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43" y="4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/>
          <a:lstStyle>
            <a:lvl1pPr algn="r">
              <a:defRPr sz="1200"/>
            </a:lvl1pPr>
          </a:lstStyle>
          <a:p>
            <a:fld id="{906AB068-710E-445E-8E14-533A2CE55E49}" type="datetimeFigureOut">
              <a:rPr lang="ko-KR" altLang="en-US" smtClean="0"/>
              <a:pPr/>
              <a:t>2021-06-18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9440650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43" y="9440650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 anchor="b"/>
          <a:lstStyle>
            <a:lvl1pPr algn="r">
              <a:defRPr sz="1200"/>
            </a:lvl1pPr>
          </a:lstStyle>
          <a:p>
            <a:fld id="{FA5072D2-AF1B-4AC4-8074-DF9E2BC9CF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360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4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3" y="4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/>
          <a:lstStyle>
            <a:lvl1pPr algn="r">
              <a:defRPr sz="1200"/>
            </a:lvl1pPr>
          </a:lstStyle>
          <a:p>
            <a:fld id="{095C878B-E53B-4C1D-8D34-16F90D25E51A}" type="datetimeFigureOut">
              <a:rPr lang="ko-KR" altLang="en-US" smtClean="0"/>
              <a:pPr/>
              <a:t>2021-06-18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746125"/>
            <a:ext cx="52673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9" tIns="45774" rIns="91549" bIns="4577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2"/>
          </a:xfrm>
          <a:prstGeom prst="rect">
            <a:avLst/>
          </a:prstGeom>
        </p:spPr>
        <p:txBody>
          <a:bodyPr vert="horz" lIns="91549" tIns="45774" rIns="91549" bIns="457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40650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3" y="9440650"/>
            <a:ext cx="2949786" cy="496967"/>
          </a:xfrm>
          <a:prstGeom prst="rect">
            <a:avLst/>
          </a:prstGeom>
        </p:spPr>
        <p:txBody>
          <a:bodyPr vert="horz" lIns="91549" tIns="45774" rIns="91549" bIns="45774" rtlCol="0" anchor="b"/>
          <a:lstStyle>
            <a:lvl1pPr algn="r">
              <a:defRPr sz="1200"/>
            </a:lvl1pPr>
          </a:lstStyle>
          <a:p>
            <a:fld id="{D0F94988-3E6D-4E09-B231-8617A61BF7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569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138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2707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277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7845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5414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2982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0551" algn="l" defTabSz="995138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6" name="Picture 27" descr="\\psf\Home\Desktop\로고-1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664" y="6325190"/>
            <a:ext cx="1338059" cy="3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3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6389" y="395462"/>
            <a:ext cx="10698202" cy="7164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" y="-6973"/>
            <a:ext cx="10707057" cy="59202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" y="7286931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05345" y="1316294"/>
            <a:ext cx="10044000" cy="0"/>
          </a:xfrm>
          <a:prstGeom prst="line">
            <a:avLst/>
          </a:prstGeom>
          <a:ln w="9525">
            <a:solidFill>
              <a:srgbClr val="0A7B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21" y="951798"/>
            <a:ext cx="10075481" cy="231726"/>
          </a:xfrm>
        </p:spPr>
        <p:txBody>
          <a:bodyPr tIns="0" bIns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1600" b="1" spc="-50" baseline="0">
                <a:solidFill>
                  <a:srgbClr val="0A7BC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8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6389" y="395462"/>
            <a:ext cx="10698202" cy="7164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" y="-6973"/>
            <a:ext cx="10707057" cy="59202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" y="7286931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502162" y="-5863"/>
            <a:ext cx="2189653" cy="576000"/>
          </a:xfrm>
          <a:prstGeom prst="rect">
            <a:avLst/>
          </a:prstGeom>
          <a:solidFill>
            <a:srgbClr val="26B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-6389" y="-6975"/>
            <a:ext cx="8508552" cy="576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" y="-6973"/>
            <a:ext cx="10707057" cy="59202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0" y="7331933"/>
            <a:ext cx="10691813" cy="227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89822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9" y="7296802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5" y="109230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1" spc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240698" y="1016249"/>
            <a:ext cx="10075481" cy="324093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1400" b="1" spc="-80" baseline="0">
                <a:solidFill>
                  <a:srgbClr val="00418E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05345" y="1331565"/>
            <a:ext cx="10044000" cy="0"/>
          </a:xfrm>
          <a:prstGeom prst="line">
            <a:avLst/>
          </a:prstGeom>
          <a:ln w="9525">
            <a:solidFill>
              <a:srgbClr val="004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54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4637" y="2"/>
            <a:ext cx="10706453" cy="537097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4590" y="1944214"/>
            <a:ext cx="10081120" cy="5292006"/>
            <a:chOff x="434090" y="2159657"/>
            <a:chExt cx="9828422" cy="5292006"/>
          </a:xfrm>
        </p:grpSpPr>
        <p:sp>
          <p:nvSpPr>
            <p:cNvPr id="15" name="직사각형 14"/>
            <p:cNvSpPr/>
            <p:nvPr/>
          </p:nvSpPr>
          <p:spPr>
            <a:xfrm>
              <a:off x="434090" y="2159657"/>
              <a:ext cx="9828422" cy="5292006"/>
            </a:xfrm>
            <a:prstGeom prst="rect">
              <a:avLst/>
            </a:prstGeom>
            <a:solidFill>
              <a:srgbClr val="F0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4090" y="2159657"/>
              <a:ext cx="9827030" cy="28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637843" y="17944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/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5" y="280181"/>
            <a:ext cx="874003" cy="108000"/>
          </a:xfrm>
          <a:prstGeom prst="rect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1474694" y="292783"/>
            <a:ext cx="0" cy="72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7483" y="218954"/>
            <a:ext cx="2018224" cy="31814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1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216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0691813" cy="575481"/>
          </a:xfrm>
          <a:prstGeom prst="rect">
            <a:avLst/>
          </a:prstGeom>
          <a:solidFill>
            <a:srgbClr val="0F2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0" y="1691605"/>
            <a:ext cx="10691813" cy="5868070"/>
            <a:chOff x="434090" y="2159657"/>
            <a:chExt cx="9828422" cy="5868070"/>
          </a:xfrm>
        </p:grpSpPr>
        <p:sp>
          <p:nvSpPr>
            <p:cNvPr id="15" name="직사각형 14"/>
            <p:cNvSpPr/>
            <p:nvPr/>
          </p:nvSpPr>
          <p:spPr>
            <a:xfrm>
              <a:off x="434090" y="2159657"/>
              <a:ext cx="9828422" cy="5868070"/>
            </a:xfrm>
            <a:prstGeom prst="rect">
              <a:avLst/>
            </a:prstGeom>
            <a:solidFill>
              <a:srgbClr val="F0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4090" y="2159657"/>
              <a:ext cx="9827030" cy="28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9684765" y="304522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2" y="359457"/>
            <a:ext cx="855765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758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0626" y="539477"/>
            <a:ext cx="10702441" cy="7020198"/>
          </a:xfrm>
          <a:prstGeom prst="rect">
            <a:avLst/>
          </a:prstGeom>
          <a:solidFill>
            <a:srgbClr val="F0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0691813" cy="575481"/>
          </a:xfrm>
          <a:prstGeom prst="rect">
            <a:avLst/>
          </a:prstGeom>
          <a:solidFill>
            <a:srgbClr val="0F2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9684765" y="304522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2" y="359457"/>
            <a:ext cx="855765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0527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0626" y="0"/>
            <a:ext cx="10702441" cy="7559675"/>
          </a:xfrm>
          <a:prstGeom prst="rect">
            <a:avLst/>
          </a:prstGeom>
          <a:solidFill>
            <a:srgbClr val="F0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9810402" y="107432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650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7741" y="866776"/>
            <a:ext cx="10071693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6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0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51298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iCUBE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제안서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0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775183" y="7298704"/>
            <a:ext cx="3098653" cy="221561"/>
          </a:xfrm>
          <a:prstGeom prst="rect">
            <a:avLst/>
          </a:prstGeom>
        </p:spPr>
        <p:txBody>
          <a:bodyPr wrap="square" lIns="91400" tIns="45701" rIns="91400" bIns="4570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700" b="1" spc="0" dirty="0">
                <a:solidFill>
                  <a:srgbClr val="C9D0E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ⓒ 2016 DUZON Co., Ltd. All Rights Reserved.</a:t>
            </a:r>
            <a:endParaRPr lang="ko-KR" altLang="en-US" sz="700" b="1" spc="0" dirty="0">
              <a:solidFill>
                <a:srgbClr val="C9D0E4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" y="7308232"/>
            <a:ext cx="68585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1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4" name="Picture 32" descr="\\psf\Home\Desktop\로고-18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25" y="6693934"/>
            <a:ext cx="1138198" cy="3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48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14326" y="1691608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729707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031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iCUBE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제안서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729707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775183" y="7299070"/>
            <a:ext cx="3098653" cy="221561"/>
          </a:xfrm>
          <a:prstGeom prst="rect">
            <a:avLst/>
          </a:prstGeom>
        </p:spPr>
        <p:txBody>
          <a:bodyPr wrap="square" lIns="91400" tIns="45701" rIns="91400" bIns="4570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700" b="1" spc="0" dirty="0">
                <a:solidFill>
                  <a:srgbClr val="C9D0E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ⓒ 2016 DUZON Co., Ltd. All Rights Reserved.</a:t>
            </a:r>
            <a:endParaRPr lang="ko-KR" altLang="en-US" sz="700" b="1" spc="0" dirty="0">
              <a:solidFill>
                <a:srgbClr val="C9D0E4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" y="7308595"/>
            <a:ext cx="68585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1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 userDrawn="1"/>
        </p:nvCxnSpPr>
        <p:spPr>
          <a:xfrm>
            <a:off x="161333" y="1475581"/>
            <a:ext cx="1044116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366744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iCUBE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제안서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775183" y="7299070"/>
            <a:ext cx="3098653" cy="221561"/>
          </a:xfrm>
          <a:prstGeom prst="rect">
            <a:avLst/>
          </a:prstGeom>
        </p:spPr>
        <p:txBody>
          <a:bodyPr wrap="square" lIns="91400" tIns="45701" rIns="91400" bIns="4570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700" b="1" spc="0" dirty="0">
                <a:solidFill>
                  <a:srgbClr val="C9D0E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ⓒ 2016 DUZON Co., Ltd. All Rights Reserved.</a:t>
            </a:r>
            <a:endParaRPr lang="ko-KR" altLang="en-US" sz="700" b="1" spc="0" dirty="0">
              <a:solidFill>
                <a:srgbClr val="C9D0E4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" y="7308595"/>
            <a:ext cx="68585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55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155469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더존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iCUBE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제안서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75183" y="7299070"/>
            <a:ext cx="3098653" cy="221561"/>
          </a:xfrm>
          <a:prstGeom prst="rect">
            <a:avLst/>
          </a:prstGeom>
        </p:spPr>
        <p:txBody>
          <a:bodyPr wrap="square" lIns="91400" tIns="45701" rIns="91400" bIns="45701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700" b="1" spc="0" dirty="0">
                <a:solidFill>
                  <a:srgbClr val="C9D0E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ⓒ 2016 DUZON Co., Ltd. All Rights Reserved.</a:t>
            </a:r>
            <a:endParaRPr lang="ko-KR" altLang="en-US" sz="700" b="1" spc="0" dirty="0">
              <a:solidFill>
                <a:srgbClr val="C9D0E4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" y="7308595"/>
            <a:ext cx="68585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03952" y="1790278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152" y="1828382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0002953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03952" y="1790278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152" y="1828382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749603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604870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28137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81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56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4" name="직사각형 33"/>
          <p:cNvSpPr/>
          <p:nvPr userDrawn="1"/>
        </p:nvSpPr>
        <p:spPr>
          <a:xfrm>
            <a:off x="314326" y="8572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8953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52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분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314326" y="1731757"/>
            <a:ext cx="10065110" cy="5247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29" name="직사각형 28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7741" y="866776"/>
            <a:ext cx="10071693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3" name="직선 연결선 32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50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314326" y="1171575"/>
            <a:ext cx="10065110" cy="58078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14326" y="8572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8953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989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4" name="Picture 27" descr="\\psf\Home\Desktop\로고-1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" y="6728866"/>
            <a:ext cx="1035739" cy="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010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2" r="81909"/>
          <a:stretch/>
        </p:blipFill>
        <p:spPr>
          <a:xfrm>
            <a:off x="0" y="6647505"/>
            <a:ext cx="1934308" cy="9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5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4970-B118-41AB-B068-B9691B80DC37}" type="datetimeFigureOut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914-943E-4014-9009-F7F027F66B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988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6" name="Picture 27" descr="\\psf\Home\Desktop\로고-1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664" y="6325190"/>
            <a:ext cx="1338059" cy="3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31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4" name="Picture 32" descr="\\psf\Home\Desktop\로고-18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25" y="6693934"/>
            <a:ext cx="1138198" cy="3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04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cxnSp>
        <p:nvCxnSpPr>
          <p:cNvPr id="17" name="직선 연결선 16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이젠솔루션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167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cxnSp>
        <p:nvCxnSpPr>
          <p:cNvPr id="17" name="직선 연결선 16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508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7741" y="866776"/>
            <a:ext cx="10071693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888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0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81880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5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521372" y="1208830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14326" y="1691608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729707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228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 userDrawn="1"/>
        </p:nvCxnSpPr>
        <p:spPr>
          <a:xfrm>
            <a:off x="161333" y="1475581"/>
            <a:ext cx="10441160" cy="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730428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701276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3952" y="866776"/>
            <a:ext cx="10075481" cy="498474"/>
          </a:xfrm>
        </p:spPr>
        <p:txBody>
          <a:bodyPr>
            <a:normAutofit/>
          </a:bodyPr>
          <a:lstStyle>
            <a:lvl1pPr marL="215921" indent="-215921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b="1">
                <a:solidFill>
                  <a:srgbClr val="0A7BC8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03952" y="1790278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80152" y="1828382"/>
            <a:ext cx="9886950" cy="27622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387662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7" y="7307934"/>
            <a:ext cx="1427213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더존 프리미엄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ERP 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제안서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연구센터</a:t>
            </a: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/>
          <p:cNvSpPr>
            <a:spLocks noGrp="1"/>
          </p:cNvSpPr>
          <p:nvPr>
            <p:ph idx="10" hasCustomPrompt="1"/>
          </p:nvPr>
        </p:nvSpPr>
        <p:spPr>
          <a:xfrm>
            <a:off x="7506148" y="229778"/>
            <a:ext cx="2938306" cy="374755"/>
          </a:xfrm>
          <a:prstGeom prst="rect">
            <a:avLst/>
          </a:prstGeom>
        </p:spPr>
        <p:txBody>
          <a:bodyPr wrap="square" lIns="107960" tIns="89966" rIns="0" bIns="143946">
            <a:spAutoFit/>
          </a:bodyPr>
          <a:lstStyle>
            <a:lvl1pPr marL="143946" indent="-143946" algn="r">
              <a:spcBef>
                <a:spcPts val="0"/>
              </a:spcBef>
              <a:buFont typeface="+mj-lt"/>
              <a:buAutoNum type="romanUcPeriod" startAt="3"/>
              <a:defRPr sz="1000" b="1" spc="-54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93273" indent="0">
              <a:buFontTx/>
              <a:buNone/>
              <a:defRPr sz="1400"/>
            </a:lvl2pPr>
            <a:lvl3pPr marL="986546" indent="0">
              <a:buFontTx/>
              <a:buNone/>
              <a:defRPr sz="1400"/>
            </a:lvl3pPr>
            <a:lvl4pPr marL="1479819" indent="0">
              <a:buFontTx/>
              <a:buNone/>
              <a:defRPr sz="1400"/>
            </a:lvl4pPr>
            <a:lvl5pPr marL="1973092" indent="0">
              <a:buFontTx/>
              <a:buNone/>
              <a:defRPr sz="1400"/>
            </a:lvl5pPr>
          </a:lstStyle>
          <a:p>
            <a:pPr>
              <a:buFont typeface="+mj-lt"/>
              <a:buAutoNum type="romanUcPeriod" startAt="3"/>
            </a:pPr>
            <a:r>
              <a:rPr lang="ko-KR" altLang="en-US" dirty="0"/>
              <a:t> </a:t>
            </a:r>
            <a:r>
              <a:rPr lang="ko-KR" altLang="en-US" dirty="0" err="1"/>
              <a:t>더존</a:t>
            </a:r>
            <a:r>
              <a:rPr lang="ko-KR" altLang="en-US" dirty="0"/>
              <a:t> 프리미엄 </a:t>
            </a:r>
            <a:r>
              <a:rPr lang="en-US" altLang="ko-KR" dirty="0"/>
              <a:t>ERP </a:t>
            </a:r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882043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735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28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4" name="직사각형 33"/>
          <p:cNvSpPr/>
          <p:nvPr userDrawn="1"/>
        </p:nvSpPr>
        <p:spPr>
          <a:xfrm>
            <a:off x="314326" y="8572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8953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9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6389" y="395462"/>
            <a:ext cx="10698202" cy="7164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26B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" y="-6973"/>
            <a:ext cx="10691813" cy="59202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" y="7286931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305345" y="1316294"/>
            <a:ext cx="10044000" cy="0"/>
          </a:xfrm>
          <a:prstGeom prst="line">
            <a:avLst/>
          </a:prstGeom>
          <a:ln w="9525">
            <a:solidFill>
              <a:srgbClr val="0A7B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21" y="951798"/>
            <a:ext cx="10075481" cy="231726"/>
          </a:xfrm>
        </p:spPr>
        <p:txBody>
          <a:bodyPr tIns="0" bIns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1600" b="1" spc="-50" baseline="0">
                <a:solidFill>
                  <a:srgbClr val="0A7BC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9874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분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314326" y="1731757"/>
            <a:ext cx="10065110" cy="5247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29" name="직사각형 28"/>
          <p:cNvSpPr/>
          <p:nvPr userDrawn="1"/>
        </p:nvSpPr>
        <p:spPr>
          <a:xfrm>
            <a:off x="314326" y="14668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307741" y="866776"/>
            <a:ext cx="10071693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5049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3" name="직선 연결선 32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47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-3786" y="1902"/>
            <a:ext cx="10691813" cy="7150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0" y="0"/>
            <a:ext cx="10691813" cy="7150608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49171" y="164627"/>
            <a:ext cx="9630266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2100" b="1" spc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7742" y="857251"/>
            <a:ext cx="10071694" cy="612221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307742" y="6958245"/>
            <a:ext cx="10049702" cy="276998"/>
          </a:xfrm>
          <a:prstGeom prst="rect">
            <a:avLst/>
          </a:prstGeom>
        </p:spPr>
        <p:txBody>
          <a:bodyPr wrap="square" lIns="91405" tIns="45703" rIns="91405" bIns="45703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accent2"/>
                </a:solidFill>
              </a:rPr>
              <a:t>위의 라인은 본문 영역입니다</a:t>
            </a:r>
            <a:r>
              <a:rPr lang="en-US" altLang="ko-KR" sz="1000" dirty="0">
                <a:solidFill>
                  <a:schemeClr val="accent2"/>
                </a:solidFill>
              </a:rPr>
              <a:t>. </a:t>
            </a:r>
            <a:r>
              <a:rPr lang="ko-KR" altLang="en-US" sz="1000" dirty="0">
                <a:solidFill>
                  <a:schemeClr val="accent2"/>
                </a:solidFill>
              </a:rPr>
              <a:t>내용이 본 선을 넘지 않도록 작업해 주시고 작업 후 마스터에서 삭제하여 주시기 바랍니다</a:t>
            </a:r>
            <a:r>
              <a:rPr lang="en-US" altLang="ko-KR" sz="1000" dirty="0">
                <a:solidFill>
                  <a:schemeClr val="accent2"/>
                </a:solidFill>
              </a:rPr>
              <a:t>.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4851041" y="7278056"/>
            <a:ext cx="989732" cy="27096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426" y="7307934"/>
            <a:ext cx="1593925" cy="211174"/>
          </a:xfrm>
          <a:prstGeom prst="rect">
            <a:avLst/>
          </a:prstGeom>
          <a:noFill/>
        </p:spPr>
        <p:txBody>
          <a:bodyPr wrap="none" lIns="35986" tIns="35986" rIns="35986" bIns="35986">
            <a:spAutoFit/>
          </a:bodyPr>
          <a:lstStyle/>
          <a:p>
            <a:pPr>
              <a:defRPr/>
            </a:pP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문서의 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Title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을 입력해 주세요</a:t>
            </a: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067675" y="7307933"/>
            <a:ext cx="2330811" cy="211204"/>
          </a:xfrm>
          <a:prstGeom prst="rect">
            <a:avLst/>
          </a:prstGeom>
          <a:noFill/>
        </p:spPr>
        <p:txBody>
          <a:bodyPr wrap="square" lIns="35986" tIns="35986" rIns="35986" bIns="35986">
            <a:spAutoFit/>
          </a:bodyPr>
          <a:lstStyle/>
          <a:p>
            <a:pPr algn="r">
              <a:defRPr/>
            </a:pPr>
            <a:r>
              <a:rPr lang="en-US" altLang="ko-KR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0000</a:t>
            </a:r>
            <a:r>
              <a:rPr lang="ko-KR" altLang="en-US" sz="900" b="0" dirty="0">
                <a:solidFill>
                  <a:schemeClr val="tx1"/>
                </a:solidFill>
                <a:latin typeface="맑은 고딕" pitchFamily="50" charset="-127"/>
                <a:ea typeface="+mn-ea"/>
              </a:rPr>
              <a:t>본부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314326" y="1171575"/>
            <a:ext cx="10065110" cy="58078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314326" y="857249"/>
            <a:ext cx="1006511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l"/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895353"/>
            <a:ext cx="9886950" cy="276225"/>
          </a:xfrm>
        </p:spPr>
        <p:txBody>
          <a:bodyPr anchor="ctr">
            <a:noAutofit/>
          </a:bodyPr>
          <a:lstStyle>
            <a:lvl1pPr marL="180907" indent="-180907"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-3786" y="7253285"/>
            <a:ext cx="106918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636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4" name="Picture 27" descr="\\psf\Home\Desktop\로고-1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" y="6728866"/>
            <a:ext cx="1035739" cy="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28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2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10691813" cy="7558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2" r="81909"/>
          <a:stretch/>
        </p:blipFill>
        <p:spPr>
          <a:xfrm>
            <a:off x="0" y="6647505"/>
            <a:ext cx="1934308" cy="9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1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" y="-6973"/>
            <a:ext cx="10691813" cy="59202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" y="7286931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3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F9F01-A014-42E8-B8A3-1F818EC2E085}" type="datetimeFigureOut">
              <a:rPr lang="ko-KR" altLang="en-US" smtClean="0"/>
              <a:pPr/>
              <a:t>2021-06-18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C783-E215-48CE-9D5A-E7B30ABE6C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663" y="-11377"/>
            <a:ext cx="10919531" cy="7559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660" y="-20153"/>
            <a:ext cx="10948640" cy="75798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663" y="-11379"/>
            <a:ext cx="10935968" cy="75710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326" y="-20153"/>
            <a:ext cx="10948639" cy="759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999" y="74297"/>
            <a:ext cx="10935968" cy="75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" y="-6973"/>
            <a:ext cx="10707057" cy="592024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305345" y="1323067"/>
            <a:ext cx="10044000" cy="5756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37702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21" y="951798"/>
            <a:ext cx="10075481" cy="231726"/>
          </a:xfrm>
        </p:spPr>
        <p:txBody>
          <a:bodyPr tIns="0" bIns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1600" b="1" spc="-50" baseline="0">
                <a:solidFill>
                  <a:srgbClr val="0A7BC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16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8502162" y="-5863"/>
            <a:ext cx="2189653" cy="540000"/>
          </a:xfrm>
          <a:prstGeom prst="rect">
            <a:avLst/>
          </a:prstGeom>
          <a:solidFill>
            <a:srgbClr val="0A7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-6389" y="-6974"/>
            <a:ext cx="8508552" cy="540000"/>
          </a:xfrm>
          <a:prstGeom prst="rect">
            <a:avLst/>
          </a:prstGeom>
          <a:solidFill>
            <a:srgbClr val="003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" y="-6973"/>
            <a:ext cx="10707057" cy="592024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305345" y="1601188"/>
            <a:ext cx="10044000" cy="547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5" tIns="45703" rIns="91405" bIns="45703"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746474" y="7182591"/>
            <a:ext cx="1068244" cy="298687"/>
          </a:xfrm>
          <a:prstGeom prst="rect">
            <a:avLst/>
          </a:prstGeom>
        </p:spPr>
        <p:txBody>
          <a:bodyPr vert="horz" lIns="97425" tIns="48712" rIns="97425" bIns="48712" rtlCol="0" anchor="ctr"/>
          <a:lstStyle>
            <a:defPPr>
              <a:defRPr lang="ko-KR"/>
            </a:defPPr>
            <a:lvl1pPr marL="0" algn="r" defTabSz="914400" rtl="0" eaLnBrk="1" latinLnBrk="1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F6CC783-E215-48CE-9D5A-E7B30ABE6C88}" type="slidenum">
              <a:rPr lang="ko-KR" altLang="en-US" sz="900" b="1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502163" y="266907"/>
            <a:ext cx="2018224" cy="318143"/>
          </a:xfrm>
        </p:spPr>
        <p:txBody>
          <a:bodyPr>
            <a:noAutofit/>
          </a:bodyPr>
          <a:lstStyle>
            <a:lvl1pPr marL="143946" indent="-143946" algn="r">
              <a:buFont typeface="+mj-lt"/>
              <a:buAutoNum type="arabicPeriod"/>
              <a:defRPr sz="900">
                <a:solidFill>
                  <a:schemeClr val="bg1"/>
                </a:solidFill>
              </a:defRPr>
            </a:lvl1pPr>
            <a:lvl2pPr marL="503785" indent="0" algn="ctr">
              <a:buNone/>
              <a:defRPr sz="2200"/>
            </a:lvl2pPr>
            <a:lvl3pPr marL="1007569" indent="0" algn="ctr">
              <a:buNone/>
              <a:defRPr sz="1900"/>
            </a:lvl3pPr>
            <a:lvl4pPr marL="1511354" indent="0" algn="ctr">
              <a:buNone/>
              <a:defRPr sz="1700"/>
            </a:lvl4pPr>
            <a:lvl5pPr marL="2015138" indent="0" algn="ctr">
              <a:buNone/>
              <a:defRPr sz="1700"/>
            </a:lvl5pPr>
            <a:lvl6pPr marL="2518924" indent="0" algn="ctr">
              <a:buNone/>
              <a:defRPr sz="1700"/>
            </a:lvl6pPr>
            <a:lvl7pPr marL="3022707" indent="0" algn="ctr">
              <a:buNone/>
              <a:defRPr sz="1700"/>
            </a:lvl7pPr>
            <a:lvl8pPr marL="3526493" indent="0" algn="ctr">
              <a:buNone/>
              <a:defRPr sz="1700"/>
            </a:lvl8pPr>
            <a:lvl9pPr marL="4030277" indent="0" algn="ctr">
              <a:buNone/>
              <a:defRPr sz="17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" y="7286931"/>
            <a:ext cx="728332" cy="90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6464" y="86313"/>
            <a:ext cx="8315697" cy="395802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>
            <a:lvl1pPr>
              <a:defRPr sz="1800" b="0" spc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페이지 제목입니다</a:t>
            </a:r>
            <a:r>
              <a:rPr lang="en-US" altLang="ko-KR" dirty="0"/>
              <a:t>.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05345" y="1593504"/>
            <a:ext cx="10044000" cy="0"/>
          </a:xfrm>
          <a:prstGeom prst="line">
            <a:avLst/>
          </a:prstGeom>
          <a:ln w="9525">
            <a:solidFill>
              <a:srgbClr val="0A7B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21" y="951798"/>
            <a:ext cx="10075481" cy="231726"/>
          </a:xfrm>
        </p:spPr>
        <p:txBody>
          <a:bodyPr tIns="0" bIns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FontTx/>
              <a:buNone/>
              <a:defRPr sz="1600" b="1" spc="-50" baseline="0">
                <a:solidFill>
                  <a:srgbClr val="0A7BC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224" y="1249016"/>
            <a:ext cx="9916895" cy="49847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3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내용을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9999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05" tIns="45703" rIns="91405" bIns="4570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4"/>
            <a:ext cx="2405658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F9F01-A014-42E8-B8A3-1F818EC2E085}" type="datetimeFigureOut">
              <a:rPr lang="ko-KR" altLang="en-US" smtClean="0"/>
              <a:pPr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4"/>
            <a:ext cx="3608487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4"/>
            <a:ext cx="2405658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CC783-E215-48CE-9D5A-E7B30ABE6C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94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90" r:id="rId5"/>
    <p:sldLayoutId id="2147483798" r:id="rId6"/>
    <p:sldLayoutId id="2147483802" r:id="rId7"/>
    <p:sldLayoutId id="2147483797" r:id="rId8"/>
    <p:sldLayoutId id="2147483800" r:id="rId9"/>
    <p:sldLayoutId id="2147483799" r:id="rId10"/>
    <p:sldLayoutId id="2147483801" r:id="rId11"/>
    <p:sldLayoutId id="2147483795" r:id="rId12"/>
    <p:sldLayoutId id="2147483791" r:id="rId13"/>
    <p:sldLayoutId id="2147483792" r:id="rId14"/>
    <p:sldLayoutId id="2147483793" r:id="rId15"/>
    <p:sldLayoutId id="2147483794" r:id="rId16"/>
    <p:sldLayoutId id="2147483734" r:id="rId17"/>
    <p:sldLayoutId id="2147483740" r:id="rId18"/>
    <p:sldLayoutId id="2147483767" r:id="rId19"/>
    <p:sldLayoutId id="2147483744" r:id="rId20"/>
    <p:sldLayoutId id="2147483768" r:id="rId21"/>
    <p:sldLayoutId id="2147483743" r:id="rId22"/>
    <p:sldLayoutId id="2147483769" r:id="rId23"/>
    <p:sldLayoutId id="2147483742" r:id="rId24"/>
    <p:sldLayoutId id="2147483770" r:id="rId25"/>
    <p:sldLayoutId id="2147483745" r:id="rId26"/>
    <p:sldLayoutId id="2147483771" r:id="rId27"/>
    <p:sldLayoutId id="2147483741" r:id="rId28"/>
    <p:sldLayoutId id="2147483772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7" r:id="rId35"/>
    <p:sldLayoutId id="2147483819" r:id="rId36"/>
  </p:sldLayoutIdLst>
  <p:txStyles>
    <p:titleStyle>
      <a:lvl1pPr algn="l" defTabSz="1007569" rtl="0" eaLnBrk="1" latinLnBrk="1" hangingPunct="1">
        <a:lnSpc>
          <a:spcPct val="90000"/>
        </a:lnSpc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893" indent="-251893" algn="l" defTabSz="1007569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55677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461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246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031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0817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74600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78385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82170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503785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569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54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138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8924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022707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26493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30277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05" tIns="45703" rIns="91405" bIns="45703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05" tIns="45703" rIns="91405" bIns="4570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4"/>
            <a:ext cx="2405658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F9F01-A014-42E8-B8A3-1F818EC2E085}" type="datetimeFigureOut">
              <a:rPr lang="ko-KR" altLang="en-US" smtClean="0"/>
              <a:pPr/>
              <a:t>2021-06-18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4"/>
            <a:ext cx="3608487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4"/>
            <a:ext cx="2405658" cy="402483"/>
          </a:xfrm>
          <a:prstGeom prst="rect">
            <a:avLst/>
          </a:prstGeom>
        </p:spPr>
        <p:txBody>
          <a:bodyPr vert="horz" lIns="91405" tIns="45703" rIns="91405" bIns="4570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CC783-E215-48CE-9D5A-E7B30ABE6C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09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</p:sldLayoutIdLst>
  <p:txStyles>
    <p:titleStyle>
      <a:lvl1pPr algn="l" defTabSz="1007569" rtl="0" eaLnBrk="1" latinLnBrk="1" hangingPunct="1">
        <a:lnSpc>
          <a:spcPct val="90000"/>
        </a:lnSpc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893" indent="-251893" algn="l" defTabSz="1007569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55677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461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246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031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0817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274600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78385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82170" indent="-251893" algn="l" defTabSz="1007569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503785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569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354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138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8924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022707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26493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30277" algn="l" defTabSz="1007569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oleObject" Target="../embeddings/oleObject2.bin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jpe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58.jpeg"/><Relationship Id="rId21" Type="http://schemas.openxmlformats.org/officeDocument/2006/relationships/image" Target="../media/image67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7.png"/><Relationship Id="rId17" Type="http://schemas.openxmlformats.org/officeDocument/2006/relationships/image" Target="../media/image63.jpeg"/><Relationship Id="rId25" Type="http://schemas.openxmlformats.org/officeDocument/2006/relationships/image" Target="../media/image71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70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69.png"/><Relationship Id="rId10" Type="http://schemas.openxmlformats.org/officeDocument/2006/relationships/image" Target="../media/image61.jpeg"/><Relationship Id="rId19" Type="http://schemas.openxmlformats.org/officeDocument/2006/relationships/image" Target="../media/image65.jpeg"/><Relationship Id="rId4" Type="http://schemas.openxmlformats.org/officeDocument/2006/relationships/image" Target="../media/image59.png"/><Relationship Id="rId9" Type="http://schemas.openxmlformats.org/officeDocument/2006/relationships/image" Target="../media/image60.jpeg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5.png"/><Relationship Id="rId5" Type="http://schemas.openxmlformats.org/officeDocument/2006/relationships/image" Target="../media/image65.jpeg"/><Relationship Id="rId4" Type="http://schemas.openxmlformats.org/officeDocument/2006/relationships/image" Target="../media/image6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81410" y="5940077"/>
            <a:ext cx="3456384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590089" y="4319047"/>
            <a:ext cx="1373861" cy="257768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63025" y="3119455"/>
            <a:ext cx="3082882" cy="21356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40546" y="5860425"/>
            <a:ext cx="1105561" cy="120465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3713" y="3087123"/>
            <a:ext cx="1651833" cy="39487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592947" y="3371125"/>
            <a:ext cx="1373364" cy="93070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endParaRPr kumimoji="0" lang="en-US" altLang="ko-KR" sz="15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열처리    </a:t>
            </a:r>
            <a:endParaRPr kumimoji="0" lang="en-US" altLang="ko-KR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3402084" y="3926255"/>
            <a:ext cx="893833" cy="32078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kumimoji="0" lang="ko-KR" altLang="en-US" sz="15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3383449" y="2445153"/>
            <a:ext cx="893833" cy="320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공장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47461" y="3270040"/>
            <a:ext cx="1941893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9922" y="2698038"/>
            <a:ext cx="2782650" cy="2781510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1593" y="3270040"/>
            <a:ext cx="612135" cy="56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70259" y="3310935"/>
            <a:ext cx="544041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6736932" y="3940651"/>
            <a:ext cx="812576" cy="19918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kumimoji="0" lang="ko-KR" altLang="en-US" sz="15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34"/>
          <p:cNvSpPr>
            <a:spLocks noChangeArrowheads="1"/>
          </p:cNvSpPr>
          <p:nvPr/>
        </p:nvSpPr>
        <p:spPr bwMode="auto">
          <a:xfrm>
            <a:off x="2451073" y="6623303"/>
            <a:ext cx="906705" cy="298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품질검사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45347" y="2843173"/>
            <a:ext cx="1380879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NC, MCT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458162" y="2696074"/>
            <a:ext cx="1712280" cy="278265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8632612" y="2374831"/>
            <a:ext cx="1010362" cy="275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공장</a:t>
            </a: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층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98791" y="2787563"/>
            <a:ext cx="1160735" cy="24675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endParaRPr lang="en-US" altLang="ko-KR" sz="13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42788" y="4386454"/>
            <a:ext cx="1941893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65586" y="4427349"/>
            <a:ext cx="544041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088476" y="4643373"/>
            <a:ext cx="2009646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NC, MCT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89922" y="2841047"/>
            <a:ext cx="544041" cy="505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544435" y="3575525"/>
            <a:ext cx="544041" cy="4554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028713" y="2374831"/>
            <a:ext cx="8323689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834854" y="2374831"/>
            <a:ext cx="0" cy="124547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525725" y="2374831"/>
            <a:ext cx="0" cy="52820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378354" y="2362116"/>
            <a:ext cx="0" cy="253299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25426" y="2372958"/>
            <a:ext cx="0" cy="137002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698866" y="3618017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90554" y="3742983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690754" y="6623303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66702" y="2903035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998349" y="4383940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9642" y="5903223"/>
            <a:ext cx="361069" cy="344322"/>
          </a:xfrm>
          <a:prstGeom prst="rect">
            <a:avLst/>
          </a:prstGeom>
        </p:spPr>
      </p:pic>
      <p:sp>
        <p:nvSpPr>
          <p:cNvPr id="87" name="Rectangle 34"/>
          <p:cNvSpPr>
            <a:spLocks noChangeArrowheads="1"/>
          </p:cNvSpPr>
          <p:nvPr/>
        </p:nvSpPr>
        <p:spPr bwMode="auto">
          <a:xfrm>
            <a:off x="2297418" y="5966366"/>
            <a:ext cx="906705" cy="298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차원검사기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9361" y="4463063"/>
            <a:ext cx="2020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센서모</a:t>
            </a:r>
            <a:r>
              <a:rPr lang="ko-KR" altLang="en-US" sz="1000" dirty="0"/>
              <a:t>듈</a:t>
            </a:r>
            <a:r>
              <a:rPr lang="ko-KR" altLang="en-US" sz="1000" dirty="0" smtClean="0"/>
              <a:t>에서 </a:t>
            </a:r>
            <a:r>
              <a:rPr lang="ko-KR" altLang="en-US" sz="1000" dirty="0" err="1" smtClean="0"/>
              <a:t>접점데이타제공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제공데이타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온도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6065986" y="2834462"/>
            <a:ext cx="756871" cy="692497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마스터</a:t>
            </a:r>
            <a:endParaRPr lang="en-US" altLang="ko-KR" sz="1300" dirty="0" smtClean="0"/>
          </a:p>
          <a:p>
            <a:pPr algn="ctr"/>
            <a:r>
              <a:rPr lang="en-US" altLang="ko-KR" sz="1300" dirty="0" smtClean="0"/>
              <a:t>PLC</a:t>
            </a:r>
          </a:p>
          <a:p>
            <a:pPr algn="ctr"/>
            <a:r>
              <a:rPr lang="ko-KR" altLang="en-US" sz="1300" dirty="0" err="1" smtClean="0"/>
              <a:t>판넬</a:t>
            </a:r>
            <a:endParaRPr lang="ko-KR" altLang="en-US" sz="1300" dirty="0"/>
          </a:p>
        </p:txBody>
      </p:sp>
      <p:sp>
        <p:nvSpPr>
          <p:cNvPr id="91" name="직사각형 90"/>
          <p:cNvSpPr/>
          <p:nvPr/>
        </p:nvSpPr>
        <p:spPr>
          <a:xfrm>
            <a:off x="665386" y="4031015"/>
            <a:ext cx="293523" cy="16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131203" y="4031015"/>
            <a:ext cx="182255" cy="16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451983" y="4031015"/>
            <a:ext cx="293523" cy="16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/>
          <p:cNvCxnSpPr/>
          <p:nvPr/>
        </p:nvCxnSpPr>
        <p:spPr>
          <a:xfrm>
            <a:off x="6426026" y="2374831"/>
            <a:ext cx="0" cy="48018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5705946" y="2374831"/>
            <a:ext cx="0" cy="58102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5849962" y="2379971"/>
            <a:ext cx="0" cy="150702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5561930" y="2975278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5714330" y="3886999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002090" y="2396020"/>
            <a:ext cx="0" cy="242708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858074" y="4823103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625826" y="2396020"/>
            <a:ext cx="0" cy="242708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4481810" y="4823103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811434" y="2997569"/>
            <a:ext cx="96861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절단기</a:t>
            </a:r>
            <a:endParaRPr lang="ko-KR" altLang="en-US" sz="1500" dirty="0"/>
          </a:p>
        </p:txBody>
      </p:sp>
      <p:sp>
        <p:nvSpPr>
          <p:cNvPr id="107" name="TextBox 106"/>
          <p:cNvSpPr txBox="1"/>
          <p:nvPr/>
        </p:nvSpPr>
        <p:spPr>
          <a:xfrm>
            <a:off x="8946306" y="4222358"/>
            <a:ext cx="895692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연마</a:t>
            </a:r>
            <a:r>
              <a:rPr lang="ko-KR" altLang="en-US" sz="1500" dirty="0"/>
              <a:t>기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946306" y="4726414"/>
            <a:ext cx="833747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NC</a:t>
            </a:r>
            <a:endParaRPr lang="ko-KR" altLang="en-US" sz="1500" dirty="0"/>
          </a:p>
        </p:txBody>
      </p:sp>
      <p:cxnSp>
        <p:nvCxnSpPr>
          <p:cNvPr id="110" name="직선 연결선 109"/>
          <p:cNvCxnSpPr/>
          <p:nvPr/>
        </p:nvCxnSpPr>
        <p:spPr>
          <a:xfrm>
            <a:off x="9243482" y="4895111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162330" y="2385201"/>
            <a:ext cx="0" cy="200585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8970457" y="2359422"/>
            <a:ext cx="0" cy="70303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8820959" y="3075861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820953" y="5045784"/>
            <a:ext cx="202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PLC</a:t>
            </a:r>
            <a:r>
              <a:rPr lang="ko-KR" altLang="en-US" sz="1000" dirty="0" smtClean="0"/>
              <a:t>에서  기계가동상태 제공</a:t>
            </a:r>
            <a:endParaRPr lang="en-US" altLang="ko-KR" sz="1000" dirty="0" smtClean="0"/>
          </a:p>
        </p:txBody>
      </p:sp>
      <p:sp>
        <p:nvSpPr>
          <p:cNvPr id="115" name="TextBox 114"/>
          <p:cNvSpPr txBox="1"/>
          <p:nvPr/>
        </p:nvSpPr>
        <p:spPr>
          <a:xfrm>
            <a:off x="1740833" y="7134016"/>
            <a:ext cx="2555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차원검사기에서 파일로 제공</a:t>
            </a:r>
            <a:endParaRPr lang="ko-KR" altLang="en-US" sz="1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05328" y="5647700"/>
            <a:ext cx="2020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PLC</a:t>
            </a:r>
            <a:r>
              <a:rPr lang="ko-KR" altLang="en-US" sz="1000" dirty="0" smtClean="0"/>
              <a:t>에서  기계가동상태 제공</a:t>
            </a:r>
            <a:endParaRPr lang="en-US" altLang="ko-KR" sz="1000" dirty="0" smtClean="0"/>
          </a:p>
        </p:txBody>
      </p:sp>
      <p:sp>
        <p:nvSpPr>
          <p:cNvPr id="119" name="TextBox 118"/>
          <p:cNvSpPr txBox="1"/>
          <p:nvPr/>
        </p:nvSpPr>
        <p:spPr>
          <a:xfrm>
            <a:off x="1169386" y="1259557"/>
            <a:ext cx="8672612" cy="1141833"/>
          </a:xfrm>
          <a:prstGeom prst="rect">
            <a:avLst/>
          </a:prstGeom>
          <a:noFill/>
        </p:spPr>
        <p:txBody>
          <a:bodyPr wrap="square" lIns="99551" tIns="49775" rIns="99551" bIns="49775">
            <a:spAutoFit/>
          </a:bodyPr>
          <a:lstStyle/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PLC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를통해서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설비 가동상태 정보를 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받을수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653"/>
              </a:spcBef>
              <a:spcAft>
                <a:spcPts val="327"/>
              </a:spcAft>
              <a:defRPr/>
            </a:pPr>
            <a:r>
              <a:rPr lang="en-US" altLang="ko-KR" sz="17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열처리는 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온도데이타를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받을수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653"/>
              </a:spcBef>
              <a:spcAft>
                <a:spcPts val="327"/>
              </a:spcAft>
              <a:defRPr/>
            </a:pP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3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차원검사기를 통해서는 검사파일을 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받을수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22"/>
          <p:cNvSpPr>
            <a:spLocks noChangeArrowheads="1"/>
          </p:cNvSpPr>
          <p:nvPr/>
        </p:nvSpPr>
        <p:spPr bwMode="auto">
          <a:xfrm>
            <a:off x="1127125" y="539477"/>
            <a:ext cx="1531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PLC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1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 txBox="1">
            <a:spLocks/>
          </p:cNvSpPr>
          <p:nvPr/>
        </p:nvSpPr>
        <p:spPr bwMode="auto">
          <a:xfrm>
            <a:off x="931328" y="522411"/>
            <a:ext cx="3123730" cy="5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1007569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▣ 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제품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endParaRPr lang="ko-KR" altLang="en-US" sz="2000" dirty="0" smtClean="0"/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377354" y="1722777"/>
            <a:ext cx="9880052" cy="5587604"/>
          </a:xfrm>
          <a:prstGeom prst="rect">
            <a:avLst/>
          </a:prstGeom>
        </p:spPr>
        <p:txBody>
          <a:bodyPr/>
          <a:lstStyle>
            <a:lvl1pPr marL="251893" indent="-251893" algn="l" defTabSz="1007569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677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461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246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031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0817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4600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385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2170" indent="-251893" algn="l" defTabSz="1007569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altLang="ko-KR" sz="1050" smtClean="0"/>
              <a:t>.</a:t>
            </a:r>
            <a:endParaRPr lang="ko-KR" altLang="en-US" sz="1050" dirty="0"/>
          </a:p>
        </p:txBody>
      </p:sp>
      <p:pic>
        <p:nvPicPr>
          <p:cNvPr id="41" name="Picture 2" descr="C:\Users\Administrator\Desktop\알씨원본\20150827_0921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9032"/>
          <a:stretch>
            <a:fillRect/>
          </a:stretch>
        </p:blipFill>
        <p:spPr bwMode="auto">
          <a:xfrm>
            <a:off x="1478898" y="1601424"/>
            <a:ext cx="1868482" cy="164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 descr="C:\Users\Administrator\Desktop\알씨원본\20150915_0959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9" t="26689" r="25795" b="21269"/>
          <a:stretch>
            <a:fillRect/>
          </a:stretch>
        </p:blipFill>
        <p:spPr bwMode="auto">
          <a:xfrm>
            <a:off x="3484084" y="1601424"/>
            <a:ext cx="1830036" cy="164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 descr="C:\Users\Administrator\Desktop\알씨원본\20150915_1000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58" y="1601424"/>
            <a:ext cx="1776212" cy="164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 descr="C:\Users\Administrator\Desktop\알씨원본\20150915_1004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34" y="1654832"/>
            <a:ext cx="1918462" cy="147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C:\Users\Administrator\Desktop\알씨원본\20150915_1004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20" y="3790370"/>
            <a:ext cx="1868482" cy="14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7" descr="C:\Users\Administrator\Desktop\알씨원본\20150915_1006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07" y="3790370"/>
            <a:ext cx="1830034" cy="14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" descr="C:\Users\Administrator\Desktop\알씨원본\20150915_10114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55" y="3790370"/>
            <a:ext cx="1776212" cy="14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 descr="C:\Users\Administrator\Desktop\알씨원본\20150915_13275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94" y="5796583"/>
            <a:ext cx="187040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 descr="C:\Users\Administrator\Desktop\알씨원본\20150915_13281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48" y="5796583"/>
            <a:ext cx="183003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1" descr="C:\Users\Administrator\Desktop\알씨원본\20150915_133107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98" y="5805958"/>
            <a:ext cx="1776212" cy="96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2" descr="C:\Users\Administrator\새 폴더\20150205_18342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756" y="3790370"/>
            <a:ext cx="1918462" cy="14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3" descr="C:\Users\Administrator\Desktop\알씨원본\PHOTO_0269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99" y="5805958"/>
            <a:ext cx="1918462" cy="96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 bwMode="auto">
          <a:xfrm>
            <a:off x="1510366" y="1153877"/>
            <a:ext cx="1852510" cy="46576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0676E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pPr>
              <a:defRPr/>
            </a:pPr>
            <a:r>
              <a:rPr lang="en-US" altLang="ko-KR" sz="1050" dirty="0"/>
              <a:t>PIN PEDESTAL</a:t>
            </a:r>
            <a:endParaRPr lang="ko-KR" altLang="en-US" sz="1050" dirty="0"/>
          </a:p>
        </p:txBody>
      </p:sp>
      <p:sp>
        <p:nvSpPr>
          <p:cNvPr id="54" name="직사각형 4"/>
          <p:cNvSpPr>
            <a:spLocks noChangeArrowheads="1"/>
          </p:cNvSpPr>
          <p:nvPr/>
        </p:nvSpPr>
        <p:spPr bwMode="auto">
          <a:xfrm>
            <a:off x="3515388" y="1153877"/>
            <a:ext cx="1814392" cy="465761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BOTTOM F/G</a:t>
            </a:r>
            <a:endParaRPr lang="ko-KR" altLang="en-US"/>
          </a:p>
        </p:txBody>
      </p:sp>
      <p:sp>
        <p:nvSpPr>
          <p:cNvPr id="55" name="직사각형 5"/>
          <p:cNvSpPr>
            <a:spLocks noChangeArrowheads="1"/>
          </p:cNvSpPr>
          <p:nvPr/>
        </p:nvSpPr>
        <p:spPr bwMode="auto">
          <a:xfrm>
            <a:off x="5389279" y="1153877"/>
            <a:ext cx="1787710" cy="465761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OPQ PLANGE</a:t>
            </a:r>
            <a:endParaRPr lang="ko-KR" altLang="en-US"/>
          </a:p>
        </p:txBody>
      </p:sp>
      <p:sp>
        <p:nvSpPr>
          <p:cNvPr id="56" name="직사각형 6"/>
          <p:cNvSpPr>
            <a:spLocks noChangeArrowheads="1"/>
          </p:cNvSpPr>
          <p:nvPr/>
        </p:nvSpPr>
        <p:spPr bwMode="auto">
          <a:xfrm>
            <a:off x="7324416" y="1153877"/>
            <a:ext cx="1902062" cy="465761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/>
              <a:t>12” CFQ LIP F/G</a:t>
            </a:r>
            <a:endParaRPr lang="ko-KR" altLang="en-US" dirty="0"/>
          </a:p>
        </p:txBody>
      </p:sp>
      <p:sp>
        <p:nvSpPr>
          <p:cNvPr id="57" name="직사각형 7"/>
          <p:cNvSpPr>
            <a:spLocks noChangeArrowheads="1"/>
          </p:cNvSpPr>
          <p:nvPr/>
        </p:nvSpPr>
        <p:spPr bwMode="auto">
          <a:xfrm>
            <a:off x="1474349" y="3209451"/>
            <a:ext cx="1852510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/>
              <a:t>DOM  </a:t>
            </a:r>
            <a:r>
              <a:rPr lang="ko-KR" altLang="en-US" dirty="0"/>
              <a:t>수리</a:t>
            </a:r>
          </a:p>
        </p:txBody>
      </p:sp>
      <p:sp>
        <p:nvSpPr>
          <p:cNvPr id="58" name="직사각형 8"/>
          <p:cNvSpPr>
            <a:spLocks noChangeArrowheads="1"/>
          </p:cNvSpPr>
          <p:nvPr/>
        </p:nvSpPr>
        <p:spPr bwMode="auto">
          <a:xfrm>
            <a:off x="3479371" y="3209451"/>
            <a:ext cx="1814392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/>
              <a:t>CASSETTE</a:t>
            </a:r>
            <a:endParaRPr lang="ko-KR" altLang="en-US" dirty="0"/>
          </a:p>
        </p:txBody>
      </p:sp>
      <p:sp>
        <p:nvSpPr>
          <p:cNvPr id="59" name="직사각형 9"/>
          <p:cNvSpPr>
            <a:spLocks noChangeArrowheads="1"/>
          </p:cNvSpPr>
          <p:nvPr/>
        </p:nvSpPr>
        <p:spPr bwMode="auto">
          <a:xfrm>
            <a:off x="5379943" y="3209451"/>
            <a:ext cx="1734348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/>
              <a:t>CAP COVER</a:t>
            </a:r>
            <a:endParaRPr lang="ko-KR" altLang="en-US" dirty="0"/>
          </a:p>
        </p:txBody>
      </p:sp>
      <p:sp>
        <p:nvSpPr>
          <p:cNvPr id="60" name="직사각형 10"/>
          <p:cNvSpPr>
            <a:spLocks noChangeArrowheads="1"/>
          </p:cNvSpPr>
          <p:nvPr/>
        </p:nvSpPr>
        <p:spPr bwMode="auto">
          <a:xfrm>
            <a:off x="7288399" y="3209451"/>
            <a:ext cx="1902062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/>
              <a:t>6” TUBE </a:t>
            </a:r>
            <a:r>
              <a:rPr lang="ko-KR" altLang="en-US" dirty="0"/>
              <a:t>수리</a:t>
            </a:r>
          </a:p>
        </p:txBody>
      </p:sp>
      <p:sp>
        <p:nvSpPr>
          <p:cNvPr id="61" name="직사각형 11"/>
          <p:cNvSpPr>
            <a:spLocks noChangeArrowheads="1"/>
          </p:cNvSpPr>
          <p:nvPr/>
        </p:nvSpPr>
        <p:spPr bwMode="auto">
          <a:xfrm>
            <a:off x="1490386" y="5263463"/>
            <a:ext cx="1854416" cy="58092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CERAMIC </a:t>
            </a:r>
            <a:r>
              <a:rPr lang="ko-KR" altLang="en-US"/>
              <a:t>부품</a:t>
            </a:r>
          </a:p>
        </p:txBody>
      </p:sp>
      <p:sp>
        <p:nvSpPr>
          <p:cNvPr id="62" name="직사각형 12"/>
          <p:cNvSpPr>
            <a:spLocks noChangeArrowheads="1"/>
          </p:cNvSpPr>
          <p:nvPr/>
        </p:nvSpPr>
        <p:spPr bwMode="auto">
          <a:xfrm>
            <a:off x="3495567" y="5299975"/>
            <a:ext cx="1814392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CERAMIC </a:t>
            </a:r>
            <a:endParaRPr lang="ko-KR" altLang="en-US"/>
          </a:p>
        </p:txBody>
      </p:sp>
      <p:sp>
        <p:nvSpPr>
          <p:cNvPr id="63" name="직사각형 13"/>
          <p:cNvSpPr>
            <a:spLocks noChangeArrowheads="1"/>
          </p:cNvSpPr>
          <p:nvPr/>
        </p:nvSpPr>
        <p:spPr bwMode="auto">
          <a:xfrm>
            <a:off x="5369458" y="5303182"/>
            <a:ext cx="1787710" cy="52206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QUARTZ </a:t>
            </a:r>
            <a:r>
              <a:rPr lang="ko-KR" altLang="en-US"/>
              <a:t>부품</a:t>
            </a:r>
          </a:p>
        </p:txBody>
      </p:sp>
      <p:sp>
        <p:nvSpPr>
          <p:cNvPr id="64" name="직사각형 14"/>
          <p:cNvSpPr>
            <a:spLocks noChangeArrowheads="1"/>
          </p:cNvSpPr>
          <p:nvPr/>
        </p:nvSpPr>
        <p:spPr bwMode="auto">
          <a:xfrm>
            <a:off x="7304595" y="5299975"/>
            <a:ext cx="1902062" cy="58091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/>
              <a:t>BATH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5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4" descr="C:\Users\Administrator\Desktop\알씨원본\20150915_1022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15269" r="31395" b="42365"/>
          <a:stretch>
            <a:fillRect/>
          </a:stretch>
        </p:blipFill>
        <p:spPr bwMode="auto">
          <a:xfrm>
            <a:off x="7321872" y="1612140"/>
            <a:ext cx="2541636" cy="129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8" descr="C:\Users\Administrator\Desktop\알씨원본\평면연마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72" y="3598896"/>
            <a:ext cx="2600847" cy="134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2"/>
          <p:cNvSpPr>
            <a:spLocks noChangeArrowheads="1"/>
          </p:cNvSpPr>
          <p:nvPr/>
        </p:nvSpPr>
        <p:spPr bwMode="auto">
          <a:xfrm>
            <a:off x="1189038" y="1066999"/>
            <a:ext cx="2651284" cy="36036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dirty="0" err="1"/>
              <a:t>머시닝센터</a:t>
            </a:r>
            <a:r>
              <a:rPr lang="ko-KR" altLang="en-US" dirty="0"/>
              <a:t> </a:t>
            </a:r>
            <a:r>
              <a:rPr lang="en-US" altLang="ko-KR" dirty="0" smtClean="0"/>
              <a:t>17</a:t>
            </a:r>
            <a:r>
              <a:rPr lang="ko-KR" altLang="en-US" dirty="0" smtClean="0"/>
              <a:t>호기 </a:t>
            </a:r>
            <a:r>
              <a:rPr lang="en-US" altLang="ko-KR" dirty="0"/>
              <a:t>1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5" name="직사각형 3"/>
          <p:cNvSpPr>
            <a:spLocks noChangeArrowheads="1"/>
          </p:cNvSpPr>
          <p:nvPr/>
        </p:nvSpPr>
        <p:spPr bwMode="auto">
          <a:xfrm>
            <a:off x="4203087" y="1057473"/>
            <a:ext cx="2789441" cy="36036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dirty="0" err="1" smtClean="0"/>
              <a:t>머시닝센터</a:t>
            </a:r>
            <a:r>
              <a:rPr lang="en-US" altLang="ko-KR" dirty="0"/>
              <a:t>5</a:t>
            </a:r>
            <a:r>
              <a:rPr lang="ko-KR" altLang="en-US" dirty="0" smtClean="0"/>
              <a:t>호기</a:t>
            </a:r>
            <a:r>
              <a:rPr lang="en-US" altLang="ko-KR" dirty="0" smtClean="0"/>
              <a:t>4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6" name="직사각형 4"/>
          <p:cNvSpPr>
            <a:spLocks noChangeArrowheads="1"/>
          </p:cNvSpPr>
          <p:nvPr/>
        </p:nvSpPr>
        <p:spPr bwMode="auto">
          <a:xfrm>
            <a:off x="1189038" y="3141663"/>
            <a:ext cx="2651284" cy="358775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 smtClean="0"/>
              <a:t>CNC 600 </a:t>
            </a:r>
            <a:r>
              <a:rPr lang="ko-KR" altLang="en-US" dirty="0"/>
              <a:t>선반 </a:t>
            </a:r>
            <a:r>
              <a:rPr lang="en-US" altLang="ko-KR" dirty="0" smtClean="0"/>
              <a:t>11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7" name="직사각형 5"/>
          <p:cNvSpPr>
            <a:spLocks noChangeArrowheads="1"/>
          </p:cNvSpPr>
          <p:nvPr/>
        </p:nvSpPr>
        <p:spPr bwMode="auto">
          <a:xfrm>
            <a:off x="4203087" y="3132137"/>
            <a:ext cx="2789441" cy="358775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dirty="0" smtClean="0"/>
              <a:t>CNC 800 </a:t>
            </a:r>
            <a:r>
              <a:rPr lang="ko-KR" altLang="en-US" dirty="0" smtClean="0"/>
              <a:t>선반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8" name="직사각형 6"/>
          <p:cNvSpPr>
            <a:spLocks noChangeArrowheads="1"/>
          </p:cNvSpPr>
          <p:nvPr/>
        </p:nvSpPr>
        <p:spPr bwMode="auto">
          <a:xfrm>
            <a:off x="7290122" y="3160747"/>
            <a:ext cx="2644706" cy="358775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dirty="0"/>
              <a:t>평면 연마기 </a:t>
            </a:r>
            <a:r>
              <a:rPr lang="en-US" altLang="ko-KR" dirty="0"/>
              <a:t>2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9" name="직사각형 7"/>
          <p:cNvSpPr>
            <a:spLocks noChangeArrowheads="1"/>
          </p:cNvSpPr>
          <p:nvPr/>
        </p:nvSpPr>
        <p:spPr bwMode="auto">
          <a:xfrm>
            <a:off x="7321872" y="1086083"/>
            <a:ext cx="2541636" cy="36036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dirty="0" err="1"/>
              <a:t>머시닝센터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smtClean="0"/>
              <a:t>호기 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</a:p>
        </p:txBody>
      </p:sp>
      <p:pic>
        <p:nvPicPr>
          <p:cNvPr id="10" name="Picture 70" descr="C:\Users\Administrator\Desktop\알씨원본\20150915_1323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0" y="5724053"/>
            <a:ext cx="2671021" cy="14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8"/>
          <p:cNvSpPr>
            <a:spLocks noChangeArrowheads="1"/>
          </p:cNvSpPr>
          <p:nvPr/>
        </p:nvSpPr>
        <p:spPr bwMode="auto">
          <a:xfrm>
            <a:off x="1221690" y="5241360"/>
            <a:ext cx="2651284" cy="36036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/>
              <a:t>그라인딩 선반 </a:t>
            </a:r>
            <a:r>
              <a:rPr lang="en-US" altLang="ko-KR"/>
              <a:t>2</a:t>
            </a:r>
            <a:r>
              <a:rPr lang="ko-KR" altLang="en-US"/>
              <a:t>대</a:t>
            </a:r>
          </a:p>
        </p:txBody>
      </p:sp>
      <p:pic>
        <p:nvPicPr>
          <p:cNvPr id="12" name="Picture 71" descr="C:\Users\Administrator\Desktop\알씨원본\호리존탈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17" y="5736684"/>
            <a:ext cx="2789441" cy="142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9"/>
          <p:cNvSpPr>
            <a:spLocks noChangeArrowheads="1"/>
          </p:cNvSpPr>
          <p:nvPr/>
        </p:nvSpPr>
        <p:spPr bwMode="auto">
          <a:xfrm>
            <a:off x="4227802" y="5231834"/>
            <a:ext cx="2800406" cy="36036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dirty="0" err="1"/>
              <a:t>로타리</a:t>
            </a:r>
            <a:r>
              <a:rPr lang="ko-KR" altLang="en-US" dirty="0"/>
              <a:t> 연마기 </a:t>
            </a:r>
            <a:r>
              <a:rPr lang="en-US" altLang="ko-KR" dirty="0"/>
              <a:t>1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543494"/>
            <a:ext cx="2671021" cy="130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1" y="3602131"/>
            <a:ext cx="2651284" cy="140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56" y="3562746"/>
            <a:ext cx="2643609" cy="159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04" y="1511497"/>
            <a:ext cx="2486811" cy="1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87"/>
          <p:cNvSpPr>
            <a:spLocks noChangeArrowheads="1"/>
          </p:cNvSpPr>
          <p:nvPr/>
        </p:nvSpPr>
        <p:spPr bwMode="auto">
          <a:xfrm>
            <a:off x="1097434" y="571398"/>
            <a:ext cx="153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장비현황</a:t>
            </a:r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93863"/>
              </p:ext>
            </p:extLst>
          </p:nvPr>
        </p:nvGraphicFramePr>
        <p:xfrm>
          <a:off x="7794178" y="5917905"/>
          <a:ext cx="1025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포장기 셸 개체" showAsIcon="1" r:id="rId11" imgW="1025640" imgH="527400" progId="Package">
                  <p:embed/>
                </p:oleObj>
              </mc:Choice>
              <mc:Fallback>
                <p:oleObj name="포장기 셸 개체" showAsIcon="1" r:id="rId11" imgW="1025640" imgH="52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94178" y="5917905"/>
                        <a:ext cx="10255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86251"/>
              </p:ext>
            </p:extLst>
          </p:nvPr>
        </p:nvGraphicFramePr>
        <p:xfrm>
          <a:off x="9018314" y="5923327"/>
          <a:ext cx="1025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포장기 셸 개체" showAsIcon="1" r:id="rId13" imgW="1025640" imgH="527400" progId="Package">
                  <p:embed/>
                </p:oleObj>
              </mc:Choice>
              <mc:Fallback>
                <p:oleObj name="포장기 셸 개체" showAsIcon="1" r:id="rId13" imgW="1025640" imgH="52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18314" y="5923327"/>
                        <a:ext cx="10255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3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spLocks noChangeArrowheads="1"/>
          </p:cNvSpPr>
          <p:nvPr/>
        </p:nvSpPr>
        <p:spPr bwMode="auto">
          <a:xfrm>
            <a:off x="1933145" y="1416844"/>
            <a:ext cx="1368425" cy="528637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400" b="1"/>
              <a:t>제품 </a:t>
            </a:r>
            <a:r>
              <a:rPr lang="ko-KR" altLang="en-US" sz="1050" b="1"/>
              <a:t>접수</a:t>
            </a:r>
            <a:endParaRPr lang="ko-KR" altLang="en-US" sz="1400" b="1"/>
          </a:p>
        </p:txBody>
      </p:sp>
      <p:cxnSp>
        <p:nvCxnSpPr>
          <p:cNvPr id="3" name="직선 화살표 연결선 4"/>
          <p:cNvCxnSpPr>
            <a:cxnSpLocks noChangeShapeType="1"/>
            <a:stCxn id="2" idx="2"/>
            <a:endCxn id="4" idx="0"/>
          </p:cNvCxnSpPr>
          <p:nvPr/>
        </p:nvCxnSpPr>
        <p:spPr bwMode="auto">
          <a:xfrm>
            <a:off x="2617358" y="1945481"/>
            <a:ext cx="15875" cy="425450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1949020" y="2370931"/>
            <a:ext cx="1368425" cy="57626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400" dirty="0"/>
              <a:t>도면 </a:t>
            </a:r>
            <a:endParaRPr lang="en-US" altLang="ko-KR" sz="1400" dirty="0" smtClean="0"/>
          </a:p>
          <a:p>
            <a:r>
              <a:rPr lang="ko-KR" altLang="en-US" sz="1400" dirty="0" smtClean="0"/>
              <a:t>및 </a:t>
            </a:r>
            <a:r>
              <a:rPr lang="ko-KR" altLang="en-US" sz="1400" dirty="0"/>
              <a:t>자재수령</a:t>
            </a:r>
          </a:p>
        </p:txBody>
      </p:sp>
      <p:cxnSp>
        <p:nvCxnSpPr>
          <p:cNvPr id="5" name="직선 화살표 연결선 7"/>
          <p:cNvCxnSpPr>
            <a:cxnSpLocks noChangeShapeType="1"/>
            <a:stCxn id="4" idx="2"/>
            <a:endCxn id="6" idx="0"/>
          </p:cNvCxnSpPr>
          <p:nvPr/>
        </p:nvCxnSpPr>
        <p:spPr bwMode="auto">
          <a:xfrm flipH="1">
            <a:off x="2617358" y="2947194"/>
            <a:ext cx="15875" cy="506412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직사각형 9"/>
          <p:cNvSpPr>
            <a:spLocks noChangeArrowheads="1"/>
          </p:cNvSpPr>
          <p:nvPr/>
        </p:nvSpPr>
        <p:spPr bwMode="auto">
          <a:xfrm>
            <a:off x="1933145" y="3453606"/>
            <a:ext cx="1368425" cy="65881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400" dirty="0"/>
              <a:t>도면검토 </a:t>
            </a:r>
            <a:endParaRPr lang="en-US" altLang="ko-KR" sz="1400" dirty="0" smtClean="0"/>
          </a:p>
          <a:p>
            <a:r>
              <a:rPr lang="ko-KR" altLang="en-US" sz="1400" dirty="0" smtClean="0"/>
              <a:t>및 </a:t>
            </a:r>
            <a:r>
              <a:rPr lang="ko-KR" altLang="en-US" sz="1400" dirty="0"/>
              <a:t>작업지시서발행</a:t>
            </a:r>
          </a:p>
        </p:txBody>
      </p:sp>
      <p:cxnSp>
        <p:nvCxnSpPr>
          <p:cNvPr id="7" name="직선 화살표 연결선 17"/>
          <p:cNvCxnSpPr>
            <a:cxnSpLocks noChangeShapeType="1"/>
            <a:stCxn id="6" idx="2"/>
          </p:cNvCxnSpPr>
          <p:nvPr/>
        </p:nvCxnSpPr>
        <p:spPr bwMode="auto">
          <a:xfrm>
            <a:off x="2617358" y="4112419"/>
            <a:ext cx="0" cy="433387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직사각형 18"/>
          <p:cNvSpPr>
            <a:spLocks noChangeArrowheads="1"/>
          </p:cNvSpPr>
          <p:nvPr/>
        </p:nvSpPr>
        <p:spPr bwMode="auto">
          <a:xfrm>
            <a:off x="1933145" y="4483894"/>
            <a:ext cx="1368425" cy="576262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050"/>
              <a:t>자재 입고검사</a:t>
            </a:r>
          </a:p>
        </p:txBody>
      </p:sp>
      <p:cxnSp>
        <p:nvCxnSpPr>
          <p:cNvPr id="9" name="직선 화살표 연결선 20"/>
          <p:cNvCxnSpPr>
            <a:cxnSpLocks noChangeShapeType="1"/>
          </p:cNvCxnSpPr>
          <p:nvPr/>
        </p:nvCxnSpPr>
        <p:spPr bwMode="auto">
          <a:xfrm>
            <a:off x="2617358" y="5060156"/>
            <a:ext cx="0" cy="792163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23"/>
          <p:cNvCxnSpPr>
            <a:cxnSpLocks noChangeShapeType="1"/>
          </p:cNvCxnSpPr>
          <p:nvPr/>
        </p:nvCxnSpPr>
        <p:spPr bwMode="auto">
          <a:xfrm>
            <a:off x="2625295" y="5357019"/>
            <a:ext cx="1917700" cy="0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직사각형 30"/>
          <p:cNvSpPr>
            <a:spLocks noChangeArrowheads="1"/>
          </p:cNvSpPr>
          <p:nvPr/>
        </p:nvSpPr>
        <p:spPr bwMode="auto">
          <a:xfrm>
            <a:off x="2110945" y="5161756"/>
            <a:ext cx="261938" cy="503238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sz="1400" dirty="0"/>
              <a:t>NG</a:t>
            </a:r>
            <a:endParaRPr lang="ko-KR" altLang="en-US" sz="1400" dirty="0"/>
          </a:p>
        </p:txBody>
      </p:sp>
      <p:sp>
        <p:nvSpPr>
          <p:cNvPr id="12" name="직사각형 31"/>
          <p:cNvSpPr>
            <a:spLocks noChangeArrowheads="1"/>
          </p:cNvSpPr>
          <p:nvPr/>
        </p:nvSpPr>
        <p:spPr bwMode="auto">
          <a:xfrm>
            <a:off x="2830083" y="5437981"/>
            <a:ext cx="487362" cy="25241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en-US" altLang="ko-KR" sz="1400" dirty="0"/>
              <a:t>OK</a:t>
            </a:r>
            <a:endParaRPr lang="ko-KR" altLang="en-US" sz="1400" dirty="0"/>
          </a:p>
        </p:txBody>
      </p:sp>
      <p:sp>
        <p:nvSpPr>
          <p:cNvPr id="13" name="직사각형 32"/>
          <p:cNvSpPr>
            <a:spLocks noChangeArrowheads="1"/>
          </p:cNvSpPr>
          <p:nvPr/>
        </p:nvSpPr>
        <p:spPr bwMode="auto">
          <a:xfrm>
            <a:off x="1914094" y="5833269"/>
            <a:ext cx="1573535" cy="649287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400" dirty="0" smtClean="0"/>
              <a:t>부적합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사진 촬영 자재반납</a:t>
            </a:r>
          </a:p>
        </p:txBody>
      </p:sp>
      <p:sp>
        <p:nvSpPr>
          <p:cNvPr id="14" name="직사각형 33"/>
          <p:cNvSpPr>
            <a:spLocks noChangeArrowheads="1"/>
          </p:cNvSpPr>
          <p:nvPr/>
        </p:nvSpPr>
        <p:spPr bwMode="auto">
          <a:xfrm>
            <a:off x="4693808" y="5161756"/>
            <a:ext cx="1223962" cy="64770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2400"/>
              <a:t>가공 </a:t>
            </a:r>
          </a:p>
        </p:txBody>
      </p:sp>
      <p:sp>
        <p:nvSpPr>
          <p:cNvPr id="15" name="직사각형 43"/>
          <p:cNvSpPr>
            <a:spLocks noChangeArrowheads="1"/>
          </p:cNvSpPr>
          <p:nvPr/>
        </p:nvSpPr>
        <p:spPr bwMode="auto">
          <a:xfrm>
            <a:off x="4549345" y="3453606"/>
            <a:ext cx="1368425" cy="541338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600"/>
              <a:t>공정검사</a:t>
            </a:r>
            <a:endParaRPr lang="ko-KR" altLang="en-US" sz="2400"/>
          </a:p>
        </p:txBody>
      </p:sp>
      <p:cxnSp>
        <p:nvCxnSpPr>
          <p:cNvPr id="16" name="직선 화살표 연결선 45"/>
          <p:cNvCxnSpPr>
            <a:cxnSpLocks noChangeShapeType="1"/>
            <a:stCxn id="14" idx="0"/>
          </p:cNvCxnSpPr>
          <p:nvPr/>
        </p:nvCxnSpPr>
        <p:spPr bwMode="auto">
          <a:xfrm flipV="1">
            <a:off x="5306583" y="4009231"/>
            <a:ext cx="17462" cy="1152525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화살표 연결선 47"/>
          <p:cNvCxnSpPr>
            <a:cxnSpLocks noChangeShapeType="1"/>
            <a:stCxn id="15" idx="0"/>
            <a:endCxn id="19" idx="2"/>
          </p:cNvCxnSpPr>
          <p:nvPr/>
        </p:nvCxnSpPr>
        <p:spPr bwMode="auto">
          <a:xfrm flipV="1">
            <a:off x="5233558" y="2189956"/>
            <a:ext cx="0" cy="1263650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직선 화살표 연결선 50"/>
          <p:cNvCxnSpPr>
            <a:cxnSpLocks noChangeShapeType="1"/>
          </p:cNvCxnSpPr>
          <p:nvPr/>
        </p:nvCxnSpPr>
        <p:spPr bwMode="auto">
          <a:xfrm flipV="1">
            <a:off x="5233558" y="2688431"/>
            <a:ext cx="1912937" cy="33338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53"/>
          <p:cNvSpPr>
            <a:spLocks noChangeArrowheads="1"/>
          </p:cNvSpPr>
          <p:nvPr/>
        </p:nvSpPr>
        <p:spPr bwMode="auto">
          <a:xfrm>
            <a:off x="4549345" y="1470819"/>
            <a:ext cx="1368425" cy="719137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600"/>
              <a:t>용접조립</a:t>
            </a:r>
          </a:p>
        </p:txBody>
      </p:sp>
      <p:sp>
        <p:nvSpPr>
          <p:cNvPr id="20" name="직사각형 56"/>
          <p:cNvSpPr>
            <a:spLocks noChangeArrowheads="1"/>
          </p:cNvSpPr>
          <p:nvPr/>
        </p:nvSpPr>
        <p:spPr bwMode="auto">
          <a:xfrm>
            <a:off x="7106808" y="2288381"/>
            <a:ext cx="1133475" cy="792163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600"/>
              <a:t>최종검사</a:t>
            </a:r>
            <a:endParaRPr lang="ko-KR" altLang="en-US" sz="2400"/>
          </a:p>
        </p:txBody>
      </p:sp>
      <p:cxnSp>
        <p:nvCxnSpPr>
          <p:cNvPr id="21" name="꺾인 연결선 58"/>
          <p:cNvCxnSpPr>
            <a:cxnSpLocks noChangeShapeType="1"/>
            <a:stCxn id="19" idx="3"/>
            <a:endCxn id="20" idx="1"/>
          </p:cNvCxnSpPr>
          <p:nvPr/>
        </p:nvCxnSpPr>
        <p:spPr bwMode="auto">
          <a:xfrm>
            <a:off x="5917770" y="1831181"/>
            <a:ext cx="1189038" cy="852488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62"/>
          <p:cNvCxnSpPr>
            <a:cxnSpLocks noChangeShapeType="1"/>
            <a:stCxn id="20" idx="2"/>
          </p:cNvCxnSpPr>
          <p:nvPr/>
        </p:nvCxnSpPr>
        <p:spPr bwMode="auto">
          <a:xfrm>
            <a:off x="7673545" y="3080544"/>
            <a:ext cx="0" cy="914400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직사각형 12288"/>
          <p:cNvSpPr>
            <a:spLocks noChangeArrowheads="1"/>
          </p:cNvSpPr>
          <p:nvPr/>
        </p:nvSpPr>
        <p:spPr bwMode="auto">
          <a:xfrm>
            <a:off x="7146495" y="3994944"/>
            <a:ext cx="1133475" cy="776287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600"/>
              <a:t>세척 포장</a:t>
            </a:r>
          </a:p>
        </p:txBody>
      </p:sp>
      <p:cxnSp>
        <p:nvCxnSpPr>
          <p:cNvPr id="24" name="직선 화살표 연결선 12306"/>
          <p:cNvCxnSpPr>
            <a:cxnSpLocks noChangeShapeType="1"/>
            <a:stCxn id="23" idx="2"/>
          </p:cNvCxnSpPr>
          <p:nvPr/>
        </p:nvCxnSpPr>
        <p:spPr bwMode="auto">
          <a:xfrm>
            <a:off x="7713233" y="4771231"/>
            <a:ext cx="0" cy="468313"/>
          </a:xfrm>
          <a:prstGeom prst="straightConnector1">
            <a:avLst/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직사각형 12308"/>
          <p:cNvSpPr>
            <a:spLocks noChangeArrowheads="1"/>
          </p:cNvSpPr>
          <p:nvPr/>
        </p:nvSpPr>
        <p:spPr bwMode="auto">
          <a:xfrm>
            <a:off x="7106808" y="5239544"/>
            <a:ext cx="1133475" cy="649287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0676E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0000" tIns="46800" rIns="90000" bIns="46800" anchor="ctr" anchorCtr="1"/>
          <a:lstStyle/>
          <a:p>
            <a:r>
              <a:rPr lang="ko-KR" altLang="en-US" sz="1600"/>
              <a:t>출하</a:t>
            </a:r>
          </a:p>
        </p:txBody>
      </p:sp>
      <p:cxnSp>
        <p:nvCxnSpPr>
          <p:cNvPr id="26" name="직선 화살표 연결선 45"/>
          <p:cNvCxnSpPr>
            <a:cxnSpLocks noChangeShapeType="1"/>
          </p:cNvCxnSpPr>
          <p:nvPr/>
        </p:nvCxnSpPr>
        <p:spPr bwMode="auto">
          <a:xfrm rot="5400000">
            <a:off x="2278527" y="3629691"/>
            <a:ext cx="3526632" cy="1270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0676E"/>
            </a:solidFill>
            <a:round/>
            <a:headEnd/>
            <a:tailEnd type="arrow" w="med" len="med"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직선 연결선 26"/>
          <p:cNvCxnSpPr/>
          <p:nvPr/>
        </p:nvCxnSpPr>
        <p:spPr bwMode="auto">
          <a:xfrm>
            <a:off x="4028922" y="1872725"/>
            <a:ext cx="514073" cy="0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rgbClr val="30676E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</a:effectLst>
        </p:spPr>
      </p:cxn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127125" y="539477"/>
            <a:ext cx="1636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ko-KR" altLang="en-US" sz="2000" dirty="0">
                <a:latin typeface="HY헤드라인M" pitchFamily="18" charset="-127"/>
                <a:ea typeface="HY헤드라인M" pitchFamily="18" charset="-127"/>
              </a:rPr>
              <a:t>제조 공정</a:t>
            </a:r>
          </a:p>
        </p:txBody>
      </p:sp>
    </p:spTree>
    <p:extLst>
      <p:ext uri="{BB962C8B-B14F-4D97-AF65-F5344CB8AC3E}">
        <p14:creationId xmlns:p14="http://schemas.microsoft.com/office/powerpoint/2010/main" val="15789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4"/>
          <p:cNvSpPr/>
          <p:nvPr/>
        </p:nvSpPr>
        <p:spPr>
          <a:xfrm>
            <a:off x="1285696" y="6515534"/>
            <a:ext cx="1629078" cy="30364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 defTabSz="580713">
              <a:spcBef>
                <a:spcPct val="0"/>
              </a:spcBef>
              <a:spcAft>
                <a:spcPts val="109"/>
              </a:spcAft>
            </a:pP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 포장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/>
          <p:cNvSpPr/>
          <p:nvPr/>
        </p:nvSpPr>
        <p:spPr>
          <a:xfrm>
            <a:off x="3505906" y="6515534"/>
            <a:ext cx="1549471" cy="290262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</a:t>
            </a: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검사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703038" y="6503892"/>
            <a:ext cx="1570531" cy="31354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세척</a:t>
            </a:r>
            <a:r>
              <a:rPr lang="en-US" altLang="ko-KR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열처리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4"/>
          <p:cNvSpPr/>
          <p:nvPr/>
        </p:nvSpPr>
        <p:spPr>
          <a:xfrm>
            <a:off x="7935210" y="6508843"/>
            <a:ext cx="1823403" cy="30364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en-US" altLang="ko-KR" sz="16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5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r>
              <a:rPr lang="en-US" altLang="ko-KR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MCT</a:t>
            </a: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5856" y="1187549"/>
            <a:ext cx="9248701" cy="592605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4"/>
          <p:cNvSpPr/>
          <p:nvPr/>
        </p:nvSpPr>
        <p:spPr>
          <a:xfrm>
            <a:off x="1315558" y="3279603"/>
            <a:ext cx="1629078" cy="30364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 defTabSz="580713">
              <a:spcBef>
                <a:spcPct val="0"/>
              </a:spcBef>
              <a:spcAft>
                <a:spcPts val="109"/>
              </a:spcAft>
            </a:pP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자재실입고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4"/>
          <p:cNvSpPr/>
          <p:nvPr/>
        </p:nvSpPr>
        <p:spPr>
          <a:xfrm>
            <a:off x="3535768" y="3279602"/>
            <a:ext cx="1549471" cy="290262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수입검사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4"/>
          <p:cNvSpPr/>
          <p:nvPr/>
        </p:nvSpPr>
        <p:spPr>
          <a:xfrm>
            <a:off x="5732900" y="3267960"/>
            <a:ext cx="1570531" cy="31354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절단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4"/>
          <p:cNvSpPr/>
          <p:nvPr/>
        </p:nvSpPr>
        <p:spPr>
          <a:xfrm>
            <a:off x="7965072" y="3272912"/>
            <a:ext cx="1687599" cy="30364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775" tIns="49775" rIns="49775" bIns="49775" numCol="1" spcCol="1383" anchor="ctr" anchorCtr="0">
            <a:noAutofit/>
          </a:bodyPr>
          <a:lstStyle/>
          <a:p>
            <a:pPr algn="ctr">
              <a:spcAft>
                <a:spcPts val="109"/>
              </a:spcAft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5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연마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893329" y="3620085"/>
            <a:ext cx="18652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90" y="1709558"/>
            <a:ext cx="1622263" cy="1471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줄무늬가 있는 오른쪽 화살표 13"/>
          <p:cNvSpPr/>
          <p:nvPr/>
        </p:nvSpPr>
        <p:spPr>
          <a:xfrm>
            <a:off x="2936452" y="2303553"/>
            <a:ext cx="529159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줄무늬가 있는 오른쪽 화살표 14"/>
          <p:cNvSpPr/>
          <p:nvPr/>
        </p:nvSpPr>
        <p:spPr>
          <a:xfrm rot="10800000">
            <a:off x="5119513" y="5323824"/>
            <a:ext cx="529159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줄무늬가 있는 오른쪽 화살표 15"/>
          <p:cNvSpPr/>
          <p:nvPr/>
        </p:nvSpPr>
        <p:spPr>
          <a:xfrm rot="10800000">
            <a:off x="7419226" y="5323824"/>
            <a:ext cx="529159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줄무늬가 있는 오른쪽 화살표 16"/>
          <p:cNvSpPr/>
          <p:nvPr/>
        </p:nvSpPr>
        <p:spPr>
          <a:xfrm>
            <a:off x="5151814" y="2303553"/>
            <a:ext cx="529159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줄무늬가 있는 오른쪽 화살표 17"/>
          <p:cNvSpPr/>
          <p:nvPr/>
        </p:nvSpPr>
        <p:spPr>
          <a:xfrm>
            <a:off x="7494515" y="2303553"/>
            <a:ext cx="563060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줄무늬가 있는 오른쪽 화살표 18"/>
          <p:cNvSpPr/>
          <p:nvPr/>
        </p:nvSpPr>
        <p:spPr>
          <a:xfrm rot="5400000">
            <a:off x="8349175" y="3911729"/>
            <a:ext cx="1080119" cy="519210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줄무늬가 있는 오른쪽 화살표 19"/>
          <p:cNvSpPr/>
          <p:nvPr/>
        </p:nvSpPr>
        <p:spPr>
          <a:xfrm rot="10800000">
            <a:off x="2961269" y="5323824"/>
            <a:ext cx="529159" cy="444146"/>
          </a:xfrm>
          <a:prstGeom prst="stripedRightArrow">
            <a:avLst>
              <a:gd name="adj1" fmla="val 32133"/>
              <a:gd name="adj2" fmla="val 53141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57" y="1803911"/>
            <a:ext cx="1570445" cy="126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32" y="1843767"/>
            <a:ext cx="1574408" cy="122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07759" y="1700871"/>
            <a:ext cx="1299794" cy="164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36320" y="1808793"/>
            <a:ext cx="1310788" cy="152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28" y="4882753"/>
            <a:ext cx="1528181" cy="128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99" y="4815046"/>
            <a:ext cx="1466850" cy="135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05" y="4841582"/>
            <a:ext cx="1509872" cy="131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95" y="4811080"/>
            <a:ext cx="1555345" cy="135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1127125" y="539477"/>
            <a:ext cx="26629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입고에서 출하까지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58686" y="1499871"/>
            <a:ext cx="8672612" cy="3480935"/>
          </a:xfrm>
          <a:prstGeom prst="rect">
            <a:avLst/>
          </a:prstGeom>
          <a:noFill/>
        </p:spPr>
        <p:txBody>
          <a:bodyPr wrap="square" lIns="99551" tIns="49775" rIns="99551" bIns="49775">
            <a:spAutoFit/>
          </a:bodyPr>
          <a:lstStyle/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추적관리</a:t>
            </a:r>
            <a:endParaRPr lang="en-US" altLang="ko-KR" sz="17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생산에 대한 기록관리</a:t>
            </a:r>
            <a:endParaRPr lang="en-US" altLang="ko-KR" sz="17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이상현상 감지로 인한 라인정지손실의 최소화</a:t>
            </a:r>
            <a:endParaRPr lang="en-US" altLang="ko-KR" sz="17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안전재고관리를 통해 고객주문에 대한 납기관리 대응필요</a:t>
            </a:r>
            <a:endParaRPr lang="en-US" altLang="ko-KR" sz="17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현장치공구관리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Rectangle 22"/>
          <p:cNvSpPr>
            <a:spLocks noChangeArrowheads="1"/>
          </p:cNvSpPr>
          <p:nvPr/>
        </p:nvSpPr>
        <p:spPr bwMode="auto">
          <a:xfrm>
            <a:off x="1127125" y="539477"/>
            <a:ext cx="2106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MES </a:t>
            </a:r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도입목</a:t>
            </a:r>
            <a:r>
              <a:rPr lang="ko-KR" altLang="en-US" sz="2000">
                <a:latin typeface="HY헤드라인M" pitchFamily="18" charset="-127"/>
                <a:ea typeface="HY헤드라인M" pitchFamily="18" charset="-127"/>
              </a:rPr>
              <a:t>표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1792839" y="4817892"/>
            <a:ext cx="576064" cy="2244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01690" y="552457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데이터 수집 및 분석을 통한 제품의 품질을 개선하여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기업의 이익을 극대화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833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9930" y="3575142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생산 작업지시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, </a:t>
            </a:r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제품 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ko-KR" altLang="en-US" sz="8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9133" y="5586402"/>
            <a:ext cx="952161" cy="23279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출고관리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" name="텍스트 개체 틀 50"/>
          <p:cNvSpPr txBox="1">
            <a:spLocks/>
          </p:cNvSpPr>
          <p:nvPr/>
        </p:nvSpPr>
        <p:spPr>
          <a:xfrm>
            <a:off x="449444" y="720082"/>
            <a:ext cx="9885340" cy="256960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prstClr val="black"/>
                </a:solidFill>
                <a:latin typeface="맑은 고딕"/>
              </a:rPr>
              <a:t>천마하이테크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/>
              </a:rPr>
              <a:t>MES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</a:rPr>
              <a:t>업무흐름도</a:t>
            </a:r>
            <a:endParaRPr lang="ko-KR" altLang="en-US" sz="1200" dirty="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26783" y="4857597"/>
            <a:ext cx="950371" cy="22092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품질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불량분석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ko-KR" altLang="en-US" sz="8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09931" y="4517680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설비작업실적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966748" y="5451351"/>
            <a:ext cx="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209931" y="5562940"/>
            <a:ext cx="950371" cy="35211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포장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800" b="1" dirty="0">
                <a:solidFill>
                  <a:prstClr val="white"/>
                </a:solidFill>
                <a:latin typeface="+mn-ea"/>
              </a:rPr>
              <a:t>생산</a:t>
            </a:r>
            <a:r>
              <a:rPr lang="en-US" altLang="ko-KR" sz="800" b="1" dirty="0">
                <a:solidFill>
                  <a:prstClr val="white"/>
                </a:solidFill>
                <a:latin typeface="+mn-ea"/>
              </a:rPr>
              <a:t>LOT </a:t>
            </a:r>
            <a:r>
              <a:rPr lang="ko-KR" altLang="en-US" sz="800" b="1" dirty="0">
                <a:solidFill>
                  <a:prstClr val="white"/>
                </a:solidFill>
                <a:latin typeface="+mn-ea"/>
              </a:rPr>
              <a:t>라벨발행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en-US" altLang="ko-KR" sz="8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189" y="2527527"/>
            <a:ext cx="1308248" cy="21816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자재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507" y="3055049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업체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8151" y="2789595"/>
            <a:ext cx="1308248" cy="21390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자재단가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92394" y="1129832"/>
            <a:ext cx="7410532" cy="51974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prstClr val="white"/>
                </a:solidFill>
              </a:rPr>
              <a:t>업 무 진 행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흐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름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도</a:t>
            </a:r>
            <a:endParaRPr lang="en-US" altLang="ko-KR" sz="2000" b="1" dirty="0" smtClean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8151" y="1990804"/>
            <a:ext cx="1308248" cy="21816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제품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65871" y="2870642"/>
            <a:ext cx="939958" cy="239414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자재입고 관리</a:t>
            </a:r>
            <a:endParaRPr lang="en-US" altLang="ko-KR" sz="8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</a:rPr>
              <a:t>(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주문자재 </a:t>
            </a:r>
            <a:r>
              <a:rPr lang="en-US" altLang="ko-KR" sz="800" b="1" dirty="0" smtClean="0">
                <a:solidFill>
                  <a:prstClr val="white"/>
                </a:solidFill>
              </a:rPr>
              <a:t>LOT </a:t>
            </a:r>
            <a:r>
              <a:rPr lang="ko-KR" altLang="en-US" sz="800" b="1" dirty="0" smtClean="0">
                <a:solidFill>
                  <a:prstClr val="white"/>
                </a:solidFill>
              </a:rPr>
              <a:t>입고</a:t>
            </a:r>
            <a:r>
              <a:rPr lang="en-US" altLang="ko-KR" sz="800" b="1" dirty="0" smtClean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65872" y="1925166"/>
            <a:ext cx="939957" cy="21390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자재발주 관리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151" y="3337143"/>
            <a:ext cx="1308248" cy="21390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제</a:t>
            </a:r>
            <a:r>
              <a:rPr lang="ko-KR" altLang="en-US" sz="1000" b="1" dirty="0">
                <a:solidFill>
                  <a:prstClr val="white"/>
                </a:solidFill>
              </a:rPr>
              <a:t>품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BOM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1107" y="3857101"/>
            <a:ext cx="1308248" cy="21816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공정자료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1107" y="4119517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사원자료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9444" y="1055151"/>
            <a:ext cx="1584176" cy="618658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1107" y="1193569"/>
            <a:ext cx="1308248" cy="359536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MES 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기준정보</a:t>
            </a:r>
            <a:endParaRPr lang="en-US" altLang="ko-KR" sz="1200" b="1" dirty="0" smtClean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1107" y="1718591"/>
            <a:ext cx="1308248" cy="21816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공통자</a:t>
            </a:r>
            <a:r>
              <a:rPr lang="ko-KR" altLang="en-US" sz="1000" b="1" dirty="0">
                <a:solidFill>
                  <a:prstClr val="white"/>
                </a:solidFill>
              </a:rPr>
              <a:t>료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1107" y="4397215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불량내역 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1107" y="4949126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설비자료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6423" y="5226178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설비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UPH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09929" y="4987096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제품검사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30496" y="5588968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완제품 재고관리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(LOT)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530496" y="6033699"/>
            <a:ext cx="952161" cy="223734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제품재고조정관리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465766" y="6191000"/>
            <a:ext cx="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17498" y="3910632"/>
            <a:ext cx="123245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393578" y="1055150"/>
            <a:ext cx="7776864" cy="6186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2060114" y="2575377"/>
            <a:ext cx="333464" cy="489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033538" y="5834771"/>
            <a:ext cx="333464" cy="489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184274" y="2181790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60666" y="2396991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자재검사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93988" y="2258181"/>
            <a:ext cx="1308248" cy="21816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제품단가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7723748" y="6201343"/>
            <a:ext cx="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989228" y="4728729"/>
            <a:ext cx="1352" cy="121978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46230" y="4307805"/>
            <a:ext cx="952161" cy="223734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자재재고조정관리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09931" y="3095180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생산계획 </a:t>
            </a:r>
            <a:endParaRPr lang="ko-KR" altLang="en-US" sz="800" b="1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275816" y="2139069"/>
            <a:ext cx="0" cy="341605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8194822" y="7380237"/>
            <a:ext cx="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8151" y="4675617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비가동내역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85521" y="5502681"/>
            <a:ext cx="1308248" cy="226888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제품품질표준서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7797" y="3596494"/>
            <a:ext cx="1308248" cy="21390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제품공정흐름 관리</a:t>
            </a:r>
            <a:endParaRPr lang="en-US" altLang="ko-KR" sz="1000" b="1" dirty="0" smtClean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96151" y="1908840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주문 접수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82354" y="3656388"/>
            <a:ext cx="939957" cy="337007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자재재고 관리</a:t>
            </a:r>
            <a:endParaRPr lang="en-US" altLang="ko-KR" sz="8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800" b="1" dirty="0">
                <a:solidFill>
                  <a:prstClr val="white"/>
                </a:solidFill>
                <a:latin typeface="+mn-ea"/>
              </a:rPr>
              <a:t>(LOT </a:t>
            </a:r>
            <a:r>
              <a:rPr lang="ko-KR" altLang="en-US" sz="800" b="1" dirty="0">
                <a:solidFill>
                  <a:prstClr val="white"/>
                </a:solidFill>
                <a:latin typeface="+mn-ea"/>
              </a:rPr>
              <a:t>관리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)</a:t>
            </a:r>
            <a:endParaRPr lang="en-US" altLang="ko-KR" sz="8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09607" y="4310138"/>
            <a:ext cx="939957" cy="213903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자재반품 관리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sp>
        <p:nvSpPr>
          <p:cNvPr id="48" name="다이아몬드 47"/>
          <p:cNvSpPr/>
          <p:nvPr/>
        </p:nvSpPr>
        <p:spPr>
          <a:xfrm>
            <a:off x="5040743" y="3760904"/>
            <a:ext cx="738901" cy="299456"/>
          </a:xfrm>
          <a:prstGeom prst="diamond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미달</a:t>
            </a:r>
            <a:r>
              <a:rPr lang="en-US" altLang="ko-KR" sz="700" dirty="0" smtClean="0">
                <a:solidFill>
                  <a:schemeClr val="tx1"/>
                </a:solidFill>
              </a:rPr>
              <a:t>?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407443" y="2032117"/>
            <a:ext cx="1" cy="772416"/>
          </a:xfrm>
          <a:prstGeom prst="straightConnector1">
            <a:avLst/>
          </a:prstGeom>
          <a:ln w="889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900623" y="2032117"/>
            <a:ext cx="506820" cy="0"/>
          </a:xfrm>
          <a:prstGeom prst="line">
            <a:avLst/>
          </a:prstGeom>
          <a:ln w="889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089673" y="2820253"/>
            <a:ext cx="635540" cy="18778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발주준비</a:t>
            </a:r>
            <a:endParaRPr lang="en-US" altLang="ko-KR" sz="800" b="1" dirty="0" smtClean="0">
              <a:solidFill>
                <a:prstClr val="white"/>
              </a:solidFill>
            </a:endParaRPr>
          </a:p>
        </p:txBody>
      </p:sp>
      <p:cxnSp>
        <p:nvCxnSpPr>
          <p:cNvPr id="52" name="직선 화살표 연결선 51"/>
          <p:cNvCxnSpPr>
            <a:stCxn id="48" idx="0"/>
            <a:endCxn id="51" idx="2"/>
          </p:cNvCxnSpPr>
          <p:nvPr/>
        </p:nvCxnSpPr>
        <p:spPr>
          <a:xfrm flipH="1" flipV="1">
            <a:off x="5407443" y="3008038"/>
            <a:ext cx="2751" cy="752866"/>
          </a:xfrm>
          <a:prstGeom prst="straightConnector1">
            <a:avLst/>
          </a:prstGeom>
          <a:ln w="889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800631" y="2493409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미납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809180" y="3077844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생산의뢰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3763739" y="3179074"/>
            <a:ext cx="2357167" cy="13884"/>
          </a:xfrm>
          <a:prstGeom prst="line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3286641" y="2723638"/>
            <a:ext cx="0" cy="341605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430644" y="2149337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424744" y="2637912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424744" y="3130764"/>
            <a:ext cx="0" cy="461317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6" idx="2"/>
            <a:endCxn id="47" idx="0"/>
          </p:cNvCxnSpPr>
          <p:nvPr/>
        </p:nvCxnSpPr>
        <p:spPr>
          <a:xfrm flipH="1">
            <a:off x="3879586" y="3993395"/>
            <a:ext cx="572747" cy="31674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Box 379"/>
          <p:cNvSpPr txBox="1">
            <a:spLocks noChangeArrowheads="1"/>
          </p:cNvSpPr>
          <p:nvPr/>
        </p:nvSpPr>
        <p:spPr bwMode="auto">
          <a:xfrm>
            <a:off x="3084213" y="3353911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미생산분 주문 파악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 Box 379"/>
          <p:cNvSpPr txBox="1">
            <a:spLocks noChangeArrowheads="1"/>
          </p:cNvSpPr>
          <p:nvPr/>
        </p:nvSpPr>
        <p:spPr bwMode="auto">
          <a:xfrm>
            <a:off x="3013865" y="2161860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주문서로 진행 파악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 Box 379"/>
          <p:cNvSpPr txBox="1">
            <a:spLocks noChangeArrowheads="1"/>
          </p:cNvSpPr>
          <p:nvPr/>
        </p:nvSpPr>
        <p:spPr bwMode="auto">
          <a:xfrm>
            <a:off x="2977559" y="2793628"/>
            <a:ext cx="100479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미납품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주문자동 관리 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 Box 379"/>
          <p:cNvSpPr txBox="1">
            <a:spLocks noChangeArrowheads="1"/>
          </p:cNvSpPr>
          <p:nvPr/>
        </p:nvSpPr>
        <p:spPr bwMode="auto">
          <a:xfrm>
            <a:off x="5048793" y="4044044"/>
            <a:ext cx="791485" cy="215444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안전재고 미달자재 </a:t>
            </a:r>
            <a:r>
              <a:rPr lang="ko-KR" altLang="en-US" sz="700" dirty="0" smtClean="0">
                <a:solidFill>
                  <a:srgbClr val="FF0000"/>
                </a:solidFill>
                <a:latin typeface="+mn-ea"/>
                <a:ea typeface="+mn-ea"/>
              </a:rPr>
              <a:t>파악</a:t>
            </a:r>
            <a:endParaRPr lang="en-US" altLang="ko-KR" sz="7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5" name="Text Box 379"/>
          <p:cNvSpPr txBox="1">
            <a:spLocks noChangeArrowheads="1"/>
          </p:cNvSpPr>
          <p:nvPr/>
        </p:nvSpPr>
        <p:spPr bwMode="auto">
          <a:xfrm>
            <a:off x="5440730" y="2669777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발주분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확정 발주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 Box 379"/>
          <p:cNvSpPr txBox="1">
            <a:spLocks noChangeArrowheads="1"/>
          </p:cNvSpPr>
          <p:nvPr/>
        </p:nvSpPr>
        <p:spPr bwMode="auto">
          <a:xfrm>
            <a:off x="4504880" y="2656470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자재불량내역관리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 Box 379"/>
          <p:cNvSpPr txBox="1">
            <a:spLocks noChangeArrowheads="1"/>
          </p:cNvSpPr>
          <p:nvPr/>
        </p:nvSpPr>
        <p:spPr bwMode="auto">
          <a:xfrm>
            <a:off x="4488656" y="2161860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미</a:t>
            </a:r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입고품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관리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 Box 379"/>
          <p:cNvSpPr txBox="1">
            <a:spLocks noChangeArrowheads="1"/>
          </p:cNvSpPr>
          <p:nvPr/>
        </p:nvSpPr>
        <p:spPr bwMode="auto">
          <a:xfrm>
            <a:off x="4488656" y="3145223"/>
            <a:ext cx="791485" cy="215444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자재 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LOT, 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선입선출관리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Text Box 379"/>
          <p:cNvSpPr txBox="1">
            <a:spLocks noChangeArrowheads="1"/>
          </p:cNvSpPr>
          <p:nvPr/>
        </p:nvSpPr>
        <p:spPr bwMode="auto">
          <a:xfrm>
            <a:off x="5444536" y="3232165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미생산계획분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파악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 Box 379"/>
          <p:cNvSpPr txBox="1">
            <a:spLocks noChangeArrowheads="1"/>
          </p:cNvSpPr>
          <p:nvPr/>
        </p:nvSpPr>
        <p:spPr bwMode="auto">
          <a:xfrm>
            <a:off x="3409607" y="4027524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자재재고 즉시 파악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1" name="직선 화살표 연결선 70"/>
          <p:cNvCxnSpPr>
            <a:stCxn id="46" idx="2"/>
            <a:endCxn id="38" idx="0"/>
          </p:cNvCxnSpPr>
          <p:nvPr/>
        </p:nvCxnSpPr>
        <p:spPr>
          <a:xfrm>
            <a:off x="4452333" y="3993395"/>
            <a:ext cx="469978" cy="31441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115106" y="3578041"/>
            <a:ext cx="308718" cy="149160"/>
          </a:xfrm>
          <a:prstGeom prst="rect">
            <a:avLst/>
          </a:prstGeom>
          <a:solidFill>
            <a:srgbClr val="1D7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83435" y="5328380"/>
            <a:ext cx="1101808" cy="345471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설비가동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모니터링</a:t>
            </a:r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)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6659459" y="3331474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6664364" y="3810248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664364" y="4747909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570598" y="5449241"/>
            <a:ext cx="1050601" cy="1036755"/>
          </a:xfrm>
          <a:prstGeom prst="rect">
            <a:avLst/>
          </a:prstGeom>
          <a:solidFill>
            <a:srgbClr val="1D75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700" dirty="0" smtClean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설비별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 가동상태</a:t>
            </a:r>
            <a:endParaRPr lang="en-US" altLang="ko-KR" sz="7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Reading 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Sending</a:t>
            </a: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</a:rPr>
              <a:t>절사기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연마기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,CNC, MCT, 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</a:rPr>
              <a:t>열처리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34" y="5490574"/>
            <a:ext cx="453806" cy="448404"/>
          </a:xfrm>
          <a:prstGeom prst="rect">
            <a:avLst/>
          </a:prstGeom>
          <a:solidFill>
            <a:srgbClr val="1D75E5"/>
          </a:solidFill>
          <a:ln>
            <a:noFill/>
          </a:ln>
          <a:effectLst/>
          <a:extLst/>
        </p:spPr>
      </p:pic>
      <p:cxnSp>
        <p:nvCxnSpPr>
          <p:cNvPr id="79" name="직선 연결선 78"/>
          <p:cNvCxnSpPr/>
          <p:nvPr/>
        </p:nvCxnSpPr>
        <p:spPr>
          <a:xfrm>
            <a:off x="4303184" y="5526049"/>
            <a:ext cx="248701" cy="0"/>
          </a:xfrm>
          <a:prstGeom prst="line">
            <a:avLst/>
          </a:prstGeom>
          <a:ln w="127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705830" y="5517009"/>
            <a:ext cx="226790" cy="0"/>
          </a:xfrm>
          <a:prstGeom prst="line">
            <a:avLst/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379"/>
          <p:cNvSpPr txBox="1">
            <a:spLocks noChangeArrowheads="1"/>
          </p:cNvSpPr>
          <p:nvPr/>
        </p:nvSpPr>
        <p:spPr bwMode="auto">
          <a:xfrm>
            <a:off x="3494829" y="5754625"/>
            <a:ext cx="1039259" cy="967081"/>
          </a:xfrm>
          <a:prstGeom prst="rect">
            <a:avLst/>
          </a:prstGeom>
          <a:solidFill>
            <a:srgbClr val="1D75E5"/>
          </a:solidFill>
          <a:ln>
            <a:noFill/>
          </a:ln>
          <a:extLst/>
        </p:spPr>
        <p:txBody>
          <a:bodyPr wrap="square" lIns="104287" tIns="52144" rIns="104287" bIns="52144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00" dirty="0" err="1" smtClean="0">
                <a:solidFill>
                  <a:schemeClr val="bg1"/>
                </a:solidFill>
                <a:latin typeface="+mn-ea"/>
                <a:ea typeface="+mn-ea"/>
              </a:rPr>
              <a:t>설비별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  <a:ea typeface="+mn-ea"/>
              </a:rPr>
              <a:t>집계후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  <a:ea typeface="+mn-ea"/>
              </a:rPr>
              <a:t>서버에전송</a:t>
            </a:r>
            <a:endParaRPr lang="en-US" altLang="ko-KR" sz="7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/>
            <a:endParaRPr lang="en-US" altLang="ko-KR" sz="7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ko-KR" sz="700" dirty="0" smtClean="0">
                <a:solidFill>
                  <a:schemeClr val="bg1"/>
                </a:solidFill>
                <a:latin typeface="+mn-ea"/>
                <a:ea typeface="+mn-ea"/>
              </a:rPr>
              <a:t>MASTER PLC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  <a:ea typeface="+mn-ea"/>
              </a:rPr>
              <a:t>에서</a:t>
            </a:r>
            <a:endParaRPr lang="en-US" altLang="ko-KR" sz="7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ko-KR" altLang="en-US" sz="700" dirty="0" smtClean="0">
                <a:solidFill>
                  <a:schemeClr val="bg1"/>
                </a:solidFill>
                <a:latin typeface="+mn-ea"/>
                <a:ea typeface="+mn-ea"/>
              </a:rPr>
              <a:t> 집계용 </a:t>
            </a:r>
            <a:r>
              <a:rPr lang="en-US" altLang="ko-KR" sz="700" dirty="0" smtClean="0">
                <a:solidFill>
                  <a:schemeClr val="bg1"/>
                </a:solidFill>
                <a:latin typeface="+mn-ea"/>
                <a:ea typeface="+mn-ea"/>
              </a:rPr>
              <a:t>PC</a:t>
            </a:r>
            <a:r>
              <a:rPr lang="ko-KR" altLang="en-US" sz="700" dirty="0" smtClean="0">
                <a:solidFill>
                  <a:schemeClr val="bg1"/>
                </a:solidFill>
                <a:latin typeface="+mn-ea"/>
                <a:ea typeface="+mn-ea"/>
              </a:rPr>
              <a:t>로</a:t>
            </a:r>
            <a:endParaRPr lang="en-US" altLang="ko-KR" sz="7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ko-KR" sz="700" dirty="0" smtClean="0">
                <a:solidFill>
                  <a:schemeClr val="bg1"/>
                </a:solidFill>
                <a:latin typeface="+mn-ea"/>
                <a:ea typeface="+mn-ea"/>
              </a:rPr>
              <a:t>Protocol :</a:t>
            </a:r>
          </a:p>
          <a:p>
            <a:pPr algn="ctr" eaLnBrk="1" hangingPunct="1"/>
            <a:r>
              <a:rPr lang="en-US" altLang="ko-KR" sz="7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  <a:latin typeface="+mn-ea"/>
                <a:ea typeface="+mn-ea"/>
              </a:rPr>
              <a:t>이더넷통신</a:t>
            </a:r>
            <a:endParaRPr lang="en-US" altLang="ko-KR" sz="7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/>
            <a:endParaRPr lang="en-US" altLang="ko-KR" sz="7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0598" y="5291692"/>
            <a:ext cx="1050601" cy="173980"/>
          </a:xfrm>
          <a:prstGeom prst="rect">
            <a:avLst/>
          </a:prstGeom>
          <a:solidFill>
            <a:srgbClr val="1D75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0070C0"/>
                </a:solidFill>
                <a:latin typeface="+mn-ea"/>
              </a:rPr>
              <a:t>MASTER PLC</a:t>
            </a:r>
            <a:endParaRPr lang="ko-KR" altLang="en-US" sz="8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515395" y="4499782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공정작업실적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84" name="직선 화살표 연결선 83"/>
          <p:cNvCxnSpPr>
            <a:stCxn id="174" idx="2"/>
            <a:endCxn id="83" idx="0"/>
          </p:cNvCxnSpPr>
          <p:nvPr/>
        </p:nvCxnSpPr>
        <p:spPr>
          <a:xfrm>
            <a:off x="6685117" y="4274273"/>
            <a:ext cx="1305464" cy="225509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379"/>
          <p:cNvSpPr txBox="1">
            <a:spLocks noChangeArrowheads="1"/>
          </p:cNvSpPr>
          <p:nvPr/>
        </p:nvSpPr>
        <p:spPr bwMode="auto">
          <a:xfrm>
            <a:off x="2583435" y="5695952"/>
            <a:ext cx="896520" cy="215444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+mn-ea"/>
                <a:ea typeface="+mn-ea"/>
              </a:rPr>
              <a:t>실시간 설비 가동상태  </a:t>
            </a:r>
            <a:endParaRPr lang="en-US" altLang="ko-KR" sz="7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ko-KR" altLang="en-US" sz="700" dirty="0" smtClean="0">
                <a:solidFill>
                  <a:srgbClr val="FF0000"/>
                </a:solidFill>
                <a:latin typeface="+mn-ea"/>
                <a:ea typeface="+mn-ea"/>
              </a:rPr>
              <a:t>모니터</a:t>
            </a:r>
            <a:r>
              <a:rPr lang="ko-KR" altLang="en-US" sz="700" dirty="0">
                <a:solidFill>
                  <a:srgbClr val="FF0000"/>
                </a:solidFill>
                <a:latin typeface="+mn-ea"/>
                <a:ea typeface="+mn-ea"/>
              </a:rPr>
              <a:t>링</a:t>
            </a:r>
            <a:endParaRPr lang="en-US" altLang="ko-KR" sz="7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6659459" y="2418325"/>
            <a:ext cx="0" cy="598592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428346" y="2181790"/>
            <a:ext cx="952161" cy="23279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설비비가동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428346" y="2495427"/>
            <a:ext cx="952161" cy="23279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설비보존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526783" y="5222899"/>
            <a:ext cx="952161" cy="23279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prstClr val="white"/>
                </a:solidFill>
                <a:latin typeface="+mn-ea"/>
              </a:rPr>
              <a:t>LOT</a:t>
            </a:r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생산이력 관리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0" name="직선 화살표 연결선 89"/>
          <p:cNvCxnSpPr/>
          <p:nvPr/>
        </p:nvCxnSpPr>
        <p:spPr>
          <a:xfrm flipH="1">
            <a:off x="7160300" y="2296904"/>
            <a:ext cx="232420" cy="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8" idx="1"/>
          </p:cNvCxnSpPr>
          <p:nvPr/>
        </p:nvCxnSpPr>
        <p:spPr>
          <a:xfrm flipH="1" flipV="1">
            <a:off x="7160300" y="2351492"/>
            <a:ext cx="268046" cy="26033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90"/>
          <p:cNvGrpSpPr>
            <a:grpSpLocks/>
          </p:cNvGrpSpPr>
          <p:nvPr/>
        </p:nvGrpSpPr>
        <p:grpSpPr bwMode="auto">
          <a:xfrm>
            <a:off x="3956495" y="5396592"/>
            <a:ext cx="209107" cy="339794"/>
            <a:chOff x="1369" y="2182"/>
            <a:chExt cx="204" cy="382"/>
          </a:xfrm>
          <a:solidFill>
            <a:srgbClr val="1D75E5"/>
          </a:solidFill>
        </p:grpSpPr>
        <p:sp>
          <p:nvSpPr>
            <p:cNvPr id="93" name="Freeform 991"/>
            <p:cNvSpPr>
              <a:spLocks/>
            </p:cNvSpPr>
            <p:nvPr/>
          </p:nvSpPr>
          <p:spPr bwMode="auto">
            <a:xfrm>
              <a:off x="1370" y="2533"/>
              <a:ext cx="48" cy="30"/>
            </a:xfrm>
            <a:custGeom>
              <a:avLst/>
              <a:gdLst>
                <a:gd name="T0" fmla="*/ 45 w 48"/>
                <a:gd name="T1" fmla="*/ 0 h 30"/>
                <a:gd name="T2" fmla="*/ 3 w 48"/>
                <a:gd name="T3" fmla="*/ 4 h 30"/>
                <a:gd name="T4" fmla="*/ 0 w 48"/>
                <a:gd name="T5" fmla="*/ 25 h 30"/>
                <a:gd name="T6" fmla="*/ 3 w 48"/>
                <a:gd name="T7" fmla="*/ 29 h 30"/>
                <a:gd name="T8" fmla="*/ 47 w 48"/>
                <a:gd name="T9" fmla="*/ 29 h 30"/>
                <a:gd name="T10" fmla="*/ 47 w 48"/>
                <a:gd name="T11" fmla="*/ 0 h 30"/>
                <a:gd name="T12" fmla="*/ 45 w 48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0"/>
                <a:gd name="T23" fmla="*/ 48 w 48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0">
                  <a:moveTo>
                    <a:pt x="45" y="0"/>
                  </a:moveTo>
                  <a:lnTo>
                    <a:pt x="3" y="4"/>
                  </a:lnTo>
                  <a:lnTo>
                    <a:pt x="0" y="25"/>
                  </a:lnTo>
                  <a:lnTo>
                    <a:pt x="3" y="29"/>
                  </a:lnTo>
                  <a:lnTo>
                    <a:pt x="47" y="29"/>
                  </a:lnTo>
                  <a:lnTo>
                    <a:pt x="47" y="0"/>
                  </a:lnTo>
                  <a:lnTo>
                    <a:pt x="45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4" name="Line 992"/>
            <p:cNvSpPr>
              <a:spLocks noChangeShapeType="1"/>
            </p:cNvSpPr>
            <p:nvPr/>
          </p:nvSpPr>
          <p:spPr bwMode="auto">
            <a:xfrm flipH="1">
              <a:off x="1369" y="2557"/>
              <a:ext cx="4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5" name="Freeform 993"/>
            <p:cNvSpPr>
              <a:spLocks/>
            </p:cNvSpPr>
            <p:nvPr/>
          </p:nvSpPr>
          <p:spPr bwMode="auto">
            <a:xfrm>
              <a:off x="1524" y="2533"/>
              <a:ext cx="49" cy="30"/>
            </a:xfrm>
            <a:custGeom>
              <a:avLst/>
              <a:gdLst>
                <a:gd name="T0" fmla="*/ 2 w 49"/>
                <a:gd name="T1" fmla="*/ 0 h 30"/>
                <a:gd name="T2" fmla="*/ 45 w 49"/>
                <a:gd name="T3" fmla="*/ 4 h 30"/>
                <a:gd name="T4" fmla="*/ 48 w 49"/>
                <a:gd name="T5" fmla="*/ 25 h 30"/>
                <a:gd name="T6" fmla="*/ 44 w 49"/>
                <a:gd name="T7" fmla="*/ 29 h 30"/>
                <a:gd name="T8" fmla="*/ 0 w 49"/>
                <a:gd name="T9" fmla="*/ 29 h 30"/>
                <a:gd name="T10" fmla="*/ 0 w 49"/>
                <a:gd name="T11" fmla="*/ 0 h 30"/>
                <a:gd name="T12" fmla="*/ 2 w 49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30"/>
                <a:gd name="T23" fmla="*/ 49 w 49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30">
                  <a:moveTo>
                    <a:pt x="2" y="0"/>
                  </a:moveTo>
                  <a:lnTo>
                    <a:pt x="45" y="4"/>
                  </a:lnTo>
                  <a:lnTo>
                    <a:pt x="48" y="25"/>
                  </a:lnTo>
                  <a:lnTo>
                    <a:pt x="4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6" name="Line 994"/>
            <p:cNvSpPr>
              <a:spLocks noChangeShapeType="1"/>
            </p:cNvSpPr>
            <p:nvPr/>
          </p:nvSpPr>
          <p:spPr bwMode="auto">
            <a:xfrm>
              <a:off x="1528" y="2557"/>
              <a:ext cx="42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Freeform 995"/>
            <p:cNvSpPr>
              <a:spLocks/>
            </p:cNvSpPr>
            <p:nvPr/>
          </p:nvSpPr>
          <p:spPr bwMode="auto">
            <a:xfrm>
              <a:off x="1388" y="2416"/>
              <a:ext cx="31" cy="19"/>
            </a:xfrm>
            <a:custGeom>
              <a:avLst/>
              <a:gdLst>
                <a:gd name="T0" fmla="*/ 28 w 31"/>
                <a:gd name="T1" fmla="*/ 0 h 19"/>
                <a:gd name="T2" fmla="*/ 1 w 31"/>
                <a:gd name="T3" fmla="*/ 2 h 19"/>
                <a:gd name="T4" fmla="*/ 0 w 31"/>
                <a:gd name="T5" fmla="*/ 16 h 19"/>
                <a:gd name="T6" fmla="*/ 1 w 31"/>
                <a:gd name="T7" fmla="*/ 18 h 19"/>
                <a:gd name="T8" fmla="*/ 30 w 31"/>
                <a:gd name="T9" fmla="*/ 18 h 19"/>
                <a:gd name="T10" fmla="*/ 30 w 31"/>
                <a:gd name="T11" fmla="*/ 0 h 19"/>
                <a:gd name="T12" fmla="*/ 28 w 3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19"/>
                <a:gd name="T23" fmla="*/ 31 w 31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19">
                  <a:moveTo>
                    <a:pt x="28" y="0"/>
                  </a:moveTo>
                  <a:lnTo>
                    <a:pt x="1" y="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30" y="18"/>
                  </a:lnTo>
                  <a:lnTo>
                    <a:pt x="30" y="0"/>
                  </a:lnTo>
                  <a:lnTo>
                    <a:pt x="28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8" name="Line 996"/>
            <p:cNvSpPr>
              <a:spLocks noChangeShapeType="1"/>
            </p:cNvSpPr>
            <p:nvPr/>
          </p:nvSpPr>
          <p:spPr bwMode="auto">
            <a:xfrm flipH="1">
              <a:off x="1387" y="2431"/>
              <a:ext cx="32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9" name="Freeform 997"/>
            <p:cNvSpPr>
              <a:spLocks/>
            </p:cNvSpPr>
            <p:nvPr/>
          </p:nvSpPr>
          <p:spPr bwMode="auto">
            <a:xfrm>
              <a:off x="1523" y="2416"/>
              <a:ext cx="30" cy="19"/>
            </a:xfrm>
            <a:custGeom>
              <a:avLst/>
              <a:gdLst>
                <a:gd name="T0" fmla="*/ 1 w 30"/>
                <a:gd name="T1" fmla="*/ 0 h 19"/>
                <a:gd name="T2" fmla="*/ 28 w 30"/>
                <a:gd name="T3" fmla="*/ 2 h 19"/>
                <a:gd name="T4" fmla="*/ 29 w 30"/>
                <a:gd name="T5" fmla="*/ 16 h 19"/>
                <a:gd name="T6" fmla="*/ 28 w 30"/>
                <a:gd name="T7" fmla="*/ 18 h 19"/>
                <a:gd name="T8" fmla="*/ 0 w 30"/>
                <a:gd name="T9" fmla="*/ 18 h 19"/>
                <a:gd name="T10" fmla="*/ 0 w 30"/>
                <a:gd name="T11" fmla="*/ 0 h 19"/>
                <a:gd name="T12" fmla="*/ 1 w 30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19"/>
                <a:gd name="T23" fmla="*/ 30 w 30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19">
                  <a:moveTo>
                    <a:pt x="1" y="0"/>
                  </a:moveTo>
                  <a:lnTo>
                    <a:pt x="28" y="2"/>
                  </a:lnTo>
                  <a:lnTo>
                    <a:pt x="29" y="16"/>
                  </a:lnTo>
                  <a:lnTo>
                    <a:pt x="28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0" name="Line 998"/>
            <p:cNvSpPr>
              <a:spLocks noChangeShapeType="1"/>
            </p:cNvSpPr>
            <p:nvPr/>
          </p:nvSpPr>
          <p:spPr bwMode="auto">
            <a:xfrm>
              <a:off x="1528" y="2431"/>
              <a:ext cx="23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1" name="Freeform 999"/>
            <p:cNvSpPr>
              <a:spLocks/>
            </p:cNvSpPr>
            <p:nvPr/>
          </p:nvSpPr>
          <p:spPr bwMode="auto">
            <a:xfrm>
              <a:off x="1417" y="2182"/>
              <a:ext cx="108" cy="382"/>
            </a:xfrm>
            <a:custGeom>
              <a:avLst/>
              <a:gdLst>
                <a:gd name="T0" fmla="*/ 104 w 108"/>
                <a:gd name="T1" fmla="*/ 0 h 382"/>
                <a:gd name="T2" fmla="*/ 107 w 108"/>
                <a:gd name="T3" fmla="*/ 5 h 382"/>
                <a:gd name="T4" fmla="*/ 107 w 108"/>
                <a:gd name="T5" fmla="*/ 381 h 382"/>
                <a:gd name="T6" fmla="*/ 0 w 108"/>
                <a:gd name="T7" fmla="*/ 381 h 382"/>
                <a:gd name="T8" fmla="*/ 0 w 108"/>
                <a:gd name="T9" fmla="*/ 5 h 382"/>
                <a:gd name="T10" fmla="*/ 3 w 108"/>
                <a:gd name="T11" fmla="*/ 0 h 382"/>
                <a:gd name="T12" fmla="*/ 104 w 108"/>
                <a:gd name="T13" fmla="*/ 0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"/>
                <a:gd name="T22" fmla="*/ 0 h 382"/>
                <a:gd name="T23" fmla="*/ 108 w 108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" h="382">
                  <a:moveTo>
                    <a:pt x="104" y="0"/>
                  </a:moveTo>
                  <a:lnTo>
                    <a:pt x="107" y="5"/>
                  </a:lnTo>
                  <a:lnTo>
                    <a:pt x="107" y="381"/>
                  </a:lnTo>
                  <a:lnTo>
                    <a:pt x="0" y="381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4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2" name="Freeform 1000"/>
            <p:cNvSpPr>
              <a:spLocks/>
            </p:cNvSpPr>
            <p:nvPr/>
          </p:nvSpPr>
          <p:spPr bwMode="auto">
            <a:xfrm>
              <a:off x="1460" y="2258"/>
              <a:ext cx="23" cy="16"/>
            </a:xfrm>
            <a:custGeom>
              <a:avLst/>
              <a:gdLst>
                <a:gd name="T0" fmla="*/ 22 w 23"/>
                <a:gd name="T1" fmla="*/ 2 h 16"/>
                <a:gd name="T2" fmla="*/ 22 w 23"/>
                <a:gd name="T3" fmla="*/ 1 h 16"/>
                <a:gd name="T4" fmla="*/ 22 w 23"/>
                <a:gd name="T5" fmla="*/ 0 h 16"/>
                <a:gd name="T6" fmla="*/ 21 w 23"/>
                <a:gd name="T7" fmla="*/ 0 h 16"/>
                <a:gd name="T8" fmla="*/ 0 w 23"/>
                <a:gd name="T9" fmla="*/ 0 h 16"/>
                <a:gd name="T10" fmla="*/ 0 w 23"/>
                <a:gd name="T11" fmla="*/ 1 h 16"/>
                <a:gd name="T12" fmla="*/ 0 w 23"/>
                <a:gd name="T13" fmla="*/ 14 h 16"/>
                <a:gd name="T14" fmla="*/ 0 w 23"/>
                <a:gd name="T15" fmla="*/ 15 h 16"/>
                <a:gd name="T16" fmla="*/ 21 w 23"/>
                <a:gd name="T17" fmla="*/ 15 h 16"/>
                <a:gd name="T18" fmla="*/ 21 w 23"/>
                <a:gd name="T19" fmla="*/ 14 h 16"/>
                <a:gd name="T20" fmla="*/ 22 w 23"/>
                <a:gd name="T21" fmla="*/ 14 h 16"/>
                <a:gd name="T22" fmla="*/ 22 w 23"/>
                <a:gd name="T23" fmla="*/ 2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16"/>
                <a:gd name="T38" fmla="*/ 23 w 23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16">
                  <a:moveTo>
                    <a:pt x="22" y="2"/>
                  </a:moveTo>
                  <a:lnTo>
                    <a:pt x="22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2" y="2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3" name="Freeform 1001"/>
            <p:cNvSpPr>
              <a:spLocks/>
            </p:cNvSpPr>
            <p:nvPr/>
          </p:nvSpPr>
          <p:spPr bwMode="auto">
            <a:xfrm>
              <a:off x="1453" y="2221"/>
              <a:ext cx="17" cy="16"/>
            </a:xfrm>
            <a:custGeom>
              <a:avLst/>
              <a:gdLst>
                <a:gd name="T0" fmla="*/ 14 w 17"/>
                <a:gd name="T1" fmla="*/ 0 h 16"/>
                <a:gd name="T2" fmla="*/ 16 w 17"/>
                <a:gd name="T3" fmla="*/ 11 h 16"/>
                <a:gd name="T4" fmla="*/ 16 w 17"/>
                <a:gd name="T5" fmla="*/ 15 h 16"/>
                <a:gd name="T6" fmla="*/ 0 w 17"/>
                <a:gd name="T7" fmla="*/ 15 h 16"/>
                <a:gd name="T8" fmla="*/ 0 w 17"/>
                <a:gd name="T9" fmla="*/ 10 h 16"/>
                <a:gd name="T10" fmla="*/ 1 w 17"/>
                <a:gd name="T11" fmla="*/ 0 h 16"/>
                <a:gd name="T12" fmla="*/ 14 w 17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6"/>
                <a:gd name="T23" fmla="*/ 17 w 17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6">
                  <a:moveTo>
                    <a:pt x="14" y="0"/>
                  </a:moveTo>
                  <a:lnTo>
                    <a:pt x="16" y="11"/>
                  </a:lnTo>
                  <a:lnTo>
                    <a:pt x="16" y="15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" y="0"/>
                  </a:lnTo>
                  <a:lnTo>
                    <a:pt x="14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4" name="Line 1002"/>
            <p:cNvSpPr>
              <a:spLocks noChangeShapeType="1"/>
            </p:cNvSpPr>
            <p:nvPr/>
          </p:nvSpPr>
          <p:spPr bwMode="auto">
            <a:xfrm>
              <a:off x="1497" y="2332"/>
              <a:ext cx="0" cy="98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5" name="Freeform 1003"/>
            <p:cNvSpPr>
              <a:spLocks/>
            </p:cNvSpPr>
            <p:nvPr/>
          </p:nvSpPr>
          <p:spPr bwMode="auto">
            <a:xfrm>
              <a:off x="1429" y="2206"/>
              <a:ext cx="85" cy="250"/>
            </a:xfrm>
            <a:custGeom>
              <a:avLst/>
              <a:gdLst>
                <a:gd name="T0" fmla="*/ 0 w 85"/>
                <a:gd name="T1" fmla="*/ 0 h 250"/>
                <a:gd name="T2" fmla="*/ 0 w 85"/>
                <a:gd name="T3" fmla="*/ 249 h 250"/>
                <a:gd name="T4" fmla="*/ 84 w 85"/>
                <a:gd name="T5" fmla="*/ 249 h 250"/>
                <a:gd name="T6" fmla="*/ 84 w 85"/>
                <a:gd name="T7" fmla="*/ 0 h 250"/>
                <a:gd name="T8" fmla="*/ 0 w 85"/>
                <a:gd name="T9" fmla="*/ 0 h 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250"/>
                <a:gd name="T17" fmla="*/ 85 w 85"/>
                <a:gd name="T18" fmla="*/ 250 h 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250">
                  <a:moveTo>
                    <a:pt x="0" y="0"/>
                  </a:moveTo>
                  <a:lnTo>
                    <a:pt x="0" y="249"/>
                  </a:lnTo>
                  <a:lnTo>
                    <a:pt x="84" y="249"/>
                  </a:lnTo>
                  <a:lnTo>
                    <a:pt x="84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6" name="Freeform 1004"/>
            <p:cNvSpPr>
              <a:spLocks/>
            </p:cNvSpPr>
            <p:nvPr/>
          </p:nvSpPr>
          <p:spPr bwMode="auto">
            <a:xfrm>
              <a:off x="1432" y="2329"/>
              <a:ext cx="77" cy="103"/>
            </a:xfrm>
            <a:custGeom>
              <a:avLst/>
              <a:gdLst>
                <a:gd name="T0" fmla="*/ 0 w 77"/>
                <a:gd name="T1" fmla="*/ 0 h 103"/>
                <a:gd name="T2" fmla="*/ 0 w 77"/>
                <a:gd name="T3" fmla="*/ 102 h 103"/>
                <a:gd name="T4" fmla="*/ 76 w 77"/>
                <a:gd name="T5" fmla="*/ 102 h 103"/>
                <a:gd name="T6" fmla="*/ 76 w 77"/>
                <a:gd name="T7" fmla="*/ 0 h 103"/>
                <a:gd name="T8" fmla="*/ 0 w 77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03"/>
                <a:gd name="T17" fmla="*/ 77 w 77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03">
                  <a:moveTo>
                    <a:pt x="0" y="0"/>
                  </a:moveTo>
                  <a:lnTo>
                    <a:pt x="0" y="102"/>
                  </a:lnTo>
                  <a:lnTo>
                    <a:pt x="76" y="102"/>
                  </a:lnTo>
                  <a:lnTo>
                    <a:pt x="7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7" name="Line 1005"/>
            <p:cNvSpPr>
              <a:spLocks noChangeShapeType="1"/>
            </p:cNvSpPr>
            <p:nvPr/>
          </p:nvSpPr>
          <p:spPr bwMode="auto">
            <a:xfrm flipH="1" flipV="1">
              <a:off x="1509" y="2430"/>
              <a:ext cx="7" cy="26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8" name="Line 1006"/>
            <p:cNvSpPr>
              <a:spLocks noChangeShapeType="1"/>
            </p:cNvSpPr>
            <p:nvPr/>
          </p:nvSpPr>
          <p:spPr bwMode="auto">
            <a:xfrm flipH="1">
              <a:off x="1429" y="2435"/>
              <a:ext cx="6" cy="19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9" name="Line 1007"/>
            <p:cNvSpPr>
              <a:spLocks noChangeShapeType="1"/>
            </p:cNvSpPr>
            <p:nvPr/>
          </p:nvSpPr>
          <p:spPr bwMode="auto">
            <a:xfrm>
              <a:off x="1431" y="2209"/>
              <a:ext cx="0" cy="2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0" name="Freeform 1008"/>
            <p:cNvSpPr>
              <a:spLocks/>
            </p:cNvSpPr>
            <p:nvPr/>
          </p:nvSpPr>
          <p:spPr bwMode="auto">
            <a:xfrm>
              <a:off x="1431" y="2247"/>
              <a:ext cx="81" cy="27"/>
            </a:xfrm>
            <a:custGeom>
              <a:avLst/>
              <a:gdLst>
                <a:gd name="T0" fmla="*/ 1 w 81"/>
                <a:gd name="T1" fmla="*/ 0 h 27"/>
                <a:gd name="T2" fmla="*/ 0 w 81"/>
                <a:gd name="T3" fmla="*/ 26 h 27"/>
                <a:gd name="T4" fmla="*/ 53 w 81"/>
                <a:gd name="T5" fmla="*/ 26 h 27"/>
                <a:gd name="T6" fmla="*/ 53 w 81"/>
                <a:gd name="T7" fmla="*/ 20 h 27"/>
                <a:gd name="T8" fmla="*/ 70 w 81"/>
                <a:gd name="T9" fmla="*/ 20 h 27"/>
                <a:gd name="T10" fmla="*/ 70 w 81"/>
                <a:gd name="T11" fmla="*/ 26 h 27"/>
                <a:gd name="T12" fmla="*/ 80 w 81"/>
                <a:gd name="T13" fmla="*/ 26 h 27"/>
                <a:gd name="T14" fmla="*/ 78 w 81"/>
                <a:gd name="T15" fmla="*/ 0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27"/>
                <a:gd name="T26" fmla="*/ 81 w 81"/>
                <a:gd name="T27" fmla="*/ 27 h 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27">
                  <a:moveTo>
                    <a:pt x="1" y="0"/>
                  </a:moveTo>
                  <a:lnTo>
                    <a:pt x="0" y="26"/>
                  </a:lnTo>
                  <a:lnTo>
                    <a:pt x="53" y="26"/>
                  </a:lnTo>
                  <a:lnTo>
                    <a:pt x="53" y="20"/>
                  </a:lnTo>
                  <a:lnTo>
                    <a:pt x="70" y="20"/>
                  </a:lnTo>
                  <a:lnTo>
                    <a:pt x="70" y="26"/>
                  </a:lnTo>
                  <a:lnTo>
                    <a:pt x="80" y="26"/>
                  </a:lnTo>
                  <a:lnTo>
                    <a:pt x="78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1" name="Freeform 1009"/>
            <p:cNvSpPr>
              <a:spLocks/>
            </p:cNvSpPr>
            <p:nvPr/>
          </p:nvSpPr>
          <p:spPr bwMode="auto">
            <a:xfrm>
              <a:off x="1432" y="2287"/>
              <a:ext cx="77" cy="40"/>
            </a:xfrm>
            <a:custGeom>
              <a:avLst/>
              <a:gdLst>
                <a:gd name="T0" fmla="*/ 76 w 77"/>
                <a:gd name="T1" fmla="*/ 0 h 40"/>
                <a:gd name="T2" fmla="*/ 76 w 77"/>
                <a:gd name="T3" fmla="*/ 39 h 40"/>
                <a:gd name="T4" fmla="*/ 0 w 77"/>
                <a:gd name="T5" fmla="*/ 39 h 40"/>
                <a:gd name="T6" fmla="*/ 0 w 77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40"/>
                <a:gd name="T14" fmla="*/ 77 w 77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40">
                  <a:moveTo>
                    <a:pt x="76" y="0"/>
                  </a:moveTo>
                  <a:lnTo>
                    <a:pt x="76" y="39"/>
                  </a:lnTo>
                  <a:lnTo>
                    <a:pt x="0" y="39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2" name="Line 1010"/>
            <p:cNvSpPr>
              <a:spLocks noChangeShapeType="1"/>
            </p:cNvSpPr>
            <p:nvPr/>
          </p:nvSpPr>
          <p:spPr bwMode="auto">
            <a:xfrm flipH="1">
              <a:off x="1432" y="2315"/>
              <a:ext cx="8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3" name="Line 1011"/>
            <p:cNvSpPr>
              <a:spLocks noChangeShapeType="1"/>
            </p:cNvSpPr>
            <p:nvPr/>
          </p:nvSpPr>
          <p:spPr bwMode="auto">
            <a:xfrm>
              <a:off x="1472" y="2217"/>
              <a:ext cx="0" cy="29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4" name="Freeform 1012"/>
            <p:cNvSpPr>
              <a:spLocks/>
            </p:cNvSpPr>
            <p:nvPr/>
          </p:nvSpPr>
          <p:spPr bwMode="auto">
            <a:xfrm>
              <a:off x="1476" y="2236"/>
              <a:ext cx="25" cy="16"/>
            </a:xfrm>
            <a:custGeom>
              <a:avLst/>
              <a:gdLst>
                <a:gd name="T0" fmla="*/ 0 w 25"/>
                <a:gd name="T1" fmla="*/ 0 h 16"/>
                <a:gd name="T2" fmla="*/ 0 w 25"/>
                <a:gd name="T3" fmla="*/ 15 h 16"/>
                <a:gd name="T4" fmla="*/ 24 w 25"/>
                <a:gd name="T5" fmla="*/ 15 h 16"/>
                <a:gd name="T6" fmla="*/ 24 w 25"/>
                <a:gd name="T7" fmla="*/ 0 h 16"/>
                <a:gd name="T8" fmla="*/ 0 w 25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16"/>
                <a:gd name="T17" fmla="*/ 25 w 25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16">
                  <a:moveTo>
                    <a:pt x="0" y="0"/>
                  </a:moveTo>
                  <a:lnTo>
                    <a:pt x="0" y="15"/>
                  </a:lnTo>
                  <a:lnTo>
                    <a:pt x="24" y="15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5" name="Freeform 1013"/>
            <p:cNvSpPr>
              <a:spLocks/>
            </p:cNvSpPr>
            <p:nvPr/>
          </p:nvSpPr>
          <p:spPr bwMode="auto">
            <a:xfrm>
              <a:off x="1487" y="2269"/>
              <a:ext cx="18" cy="16"/>
            </a:xfrm>
            <a:custGeom>
              <a:avLst/>
              <a:gdLst>
                <a:gd name="T0" fmla="*/ 0 w 18"/>
                <a:gd name="T1" fmla="*/ 0 h 16"/>
                <a:gd name="T2" fmla="*/ 0 w 18"/>
                <a:gd name="T3" fmla="*/ 15 h 16"/>
                <a:gd name="T4" fmla="*/ 17 w 18"/>
                <a:gd name="T5" fmla="*/ 15 h 16"/>
                <a:gd name="T6" fmla="*/ 17 w 18"/>
                <a:gd name="T7" fmla="*/ 0 h 16"/>
                <a:gd name="T8" fmla="*/ 0 w 18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6"/>
                <a:gd name="T17" fmla="*/ 18 w 18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6">
                  <a:moveTo>
                    <a:pt x="0" y="0"/>
                  </a:moveTo>
                  <a:lnTo>
                    <a:pt x="0" y="15"/>
                  </a:lnTo>
                  <a:lnTo>
                    <a:pt x="17" y="15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Freeform 1014"/>
            <p:cNvSpPr>
              <a:spLocks/>
            </p:cNvSpPr>
            <p:nvPr/>
          </p:nvSpPr>
          <p:spPr bwMode="auto">
            <a:xfrm>
              <a:off x="1439" y="2264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0 w 63"/>
                <a:gd name="T3" fmla="*/ 13 h 14"/>
                <a:gd name="T4" fmla="*/ 62 w 63"/>
                <a:gd name="T5" fmla="*/ 13 h 14"/>
                <a:gd name="T6" fmla="*/ 62 w 63"/>
                <a:gd name="T7" fmla="*/ 0 h 14"/>
                <a:gd name="T8" fmla="*/ 0 w 63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14"/>
                <a:gd name="T17" fmla="*/ 63 w 63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14">
                  <a:moveTo>
                    <a:pt x="0" y="0"/>
                  </a:moveTo>
                  <a:lnTo>
                    <a:pt x="0" y="13"/>
                  </a:lnTo>
                  <a:lnTo>
                    <a:pt x="62" y="13"/>
                  </a:ln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7" name="Freeform 1015"/>
            <p:cNvSpPr>
              <a:spLocks/>
            </p:cNvSpPr>
            <p:nvPr/>
          </p:nvSpPr>
          <p:spPr bwMode="auto">
            <a:xfrm>
              <a:off x="1454" y="2215"/>
              <a:ext cx="17" cy="21"/>
            </a:xfrm>
            <a:custGeom>
              <a:avLst/>
              <a:gdLst>
                <a:gd name="T0" fmla="*/ 0 w 17"/>
                <a:gd name="T1" fmla="*/ 0 h 21"/>
                <a:gd name="T2" fmla="*/ 0 w 17"/>
                <a:gd name="T3" fmla="*/ 20 h 21"/>
                <a:gd name="T4" fmla="*/ 16 w 17"/>
                <a:gd name="T5" fmla="*/ 20 h 21"/>
                <a:gd name="T6" fmla="*/ 16 w 17"/>
                <a:gd name="T7" fmla="*/ 0 h 21"/>
                <a:gd name="T8" fmla="*/ 0 w 17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21"/>
                <a:gd name="T17" fmla="*/ 17 w 17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21">
                  <a:moveTo>
                    <a:pt x="0" y="0"/>
                  </a:moveTo>
                  <a:lnTo>
                    <a:pt x="0" y="20"/>
                  </a:lnTo>
                  <a:lnTo>
                    <a:pt x="16" y="2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8" name="Freeform 1016"/>
            <p:cNvSpPr>
              <a:spLocks/>
            </p:cNvSpPr>
            <p:nvPr/>
          </p:nvSpPr>
          <p:spPr bwMode="auto">
            <a:xfrm>
              <a:off x="1439" y="2216"/>
              <a:ext cx="16" cy="13"/>
            </a:xfrm>
            <a:custGeom>
              <a:avLst/>
              <a:gdLst>
                <a:gd name="T0" fmla="*/ 0 w 16"/>
                <a:gd name="T1" fmla="*/ 0 h 13"/>
                <a:gd name="T2" fmla="*/ 0 w 16"/>
                <a:gd name="T3" fmla="*/ 12 h 13"/>
                <a:gd name="T4" fmla="*/ 15 w 16"/>
                <a:gd name="T5" fmla="*/ 12 h 13"/>
                <a:gd name="T6" fmla="*/ 15 w 16"/>
                <a:gd name="T7" fmla="*/ 0 h 13"/>
                <a:gd name="T8" fmla="*/ 0 w 16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3"/>
                <a:gd name="T17" fmla="*/ 16 w 16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3">
                  <a:moveTo>
                    <a:pt x="0" y="0"/>
                  </a:moveTo>
                  <a:lnTo>
                    <a:pt x="0" y="12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" name="Freeform 1017"/>
            <p:cNvSpPr>
              <a:spLocks/>
            </p:cNvSpPr>
            <p:nvPr/>
          </p:nvSpPr>
          <p:spPr bwMode="auto">
            <a:xfrm>
              <a:off x="1439" y="2228"/>
              <a:ext cx="16" cy="13"/>
            </a:xfrm>
            <a:custGeom>
              <a:avLst/>
              <a:gdLst>
                <a:gd name="T0" fmla="*/ 0 w 16"/>
                <a:gd name="T1" fmla="*/ 0 h 13"/>
                <a:gd name="T2" fmla="*/ 0 w 16"/>
                <a:gd name="T3" fmla="*/ 12 h 13"/>
                <a:gd name="T4" fmla="*/ 15 w 16"/>
                <a:gd name="T5" fmla="*/ 12 h 13"/>
                <a:gd name="T6" fmla="*/ 15 w 16"/>
                <a:gd name="T7" fmla="*/ 0 h 13"/>
                <a:gd name="T8" fmla="*/ 0 w 16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3"/>
                <a:gd name="T17" fmla="*/ 16 w 16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3">
                  <a:moveTo>
                    <a:pt x="0" y="0"/>
                  </a:moveTo>
                  <a:lnTo>
                    <a:pt x="0" y="12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0" name="Freeform 1018"/>
            <p:cNvSpPr>
              <a:spLocks/>
            </p:cNvSpPr>
            <p:nvPr/>
          </p:nvSpPr>
          <p:spPr bwMode="auto">
            <a:xfrm>
              <a:off x="1453" y="2219"/>
              <a:ext cx="17" cy="13"/>
            </a:xfrm>
            <a:custGeom>
              <a:avLst/>
              <a:gdLst>
                <a:gd name="T0" fmla="*/ 0 w 17"/>
                <a:gd name="T1" fmla="*/ 0 h 13"/>
                <a:gd name="T2" fmla="*/ 0 w 17"/>
                <a:gd name="T3" fmla="*/ 12 h 13"/>
                <a:gd name="T4" fmla="*/ 16 w 17"/>
                <a:gd name="T5" fmla="*/ 12 h 13"/>
                <a:gd name="T6" fmla="*/ 16 w 17"/>
                <a:gd name="T7" fmla="*/ 0 h 13"/>
                <a:gd name="T8" fmla="*/ 0 w 17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3"/>
                <a:gd name="T17" fmla="*/ 17 w 17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3">
                  <a:moveTo>
                    <a:pt x="0" y="0"/>
                  </a:moveTo>
                  <a:lnTo>
                    <a:pt x="0" y="12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1" name="Freeform 1019"/>
            <p:cNvSpPr>
              <a:spLocks/>
            </p:cNvSpPr>
            <p:nvPr/>
          </p:nvSpPr>
          <p:spPr bwMode="auto">
            <a:xfrm>
              <a:off x="1453" y="2229"/>
              <a:ext cx="17" cy="14"/>
            </a:xfrm>
            <a:custGeom>
              <a:avLst/>
              <a:gdLst>
                <a:gd name="T0" fmla="*/ 0 w 17"/>
                <a:gd name="T1" fmla="*/ 0 h 14"/>
                <a:gd name="T2" fmla="*/ 0 w 17"/>
                <a:gd name="T3" fmla="*/ 13 h 14"/>
                <a:gd name="T4" fmla="*/ 16 w 17"/>
                <a:gd name="T5" fmla="*/ 13 h 14"/>
                <a:gd name="T6" fmla="*/ 16 w 17"/>
                <a:gd name="T7" fmla="*/ 0 h 14"/>
                <a:gd name="T8" fmla="*/ 0 w 17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4"/>
                <a:gd name="T17" fmla="*/ 17 w 17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4">
                  <a:moveTo>
                    <a:pt x="0" y="0"/>
                  </a:moveTo>
                  <a:lnTo>
                    <a:pt x="0" y="13"/>
                  </a:lnTo>
                  <a:lnTo>
                    <a:pt x="16" y="13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2" name="Freeform 1020"/>
            <p:cNvSpPr>
              <a:spLocks/>
            </p:cNvSpPr>
            <p:nvPr/>
          </p:nvSpPr>
          <p:spPr bwMode="auto">
            <a:xfrm>
              <a:off x="1431" y="2212"/>
              <a:ext cx="81" cy="24"/>
            </a:xfrm>
            <a:custGeom>
              <a:avLst/>
              <a:gdLst>
                <a:gd name="T0" fmla="*/ 78 w 81"/>
                <a:gd name="T1" fmla="*/ 0 h 24"/>
                <a:gd name="T2" fmla="*/ 80 w 81"/>
                <a:gd name="T3" fmla="*/ 23 h 24"/>
                <a:gd name="T4" fmla="*/ 0 w 81"/>
                <a:gd name="T5" fmla="*/ 23 h 24"/>
                <a:gd name="T6" fmla="*/ 1 w 81"/>
                <a:gd name="T7" fmla="*/ 0 h 24"/>
                <a:gd name="T8" fmla="*/ 78 w 8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24"/>
                <a:gd name="T17" fmla="*/ 81 w 81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24">
                  <a:moveTo>
                    <a:pt x="78" y="0"/>
                  </a:moveTo>
                  <a:lnTo>
                    <a:pt x="80" y="23"/>
                  </a:lnTo>
                  <a:lnTo>
                    <a:pt x="0" y="23"/>
                  </a:lnTo>
                  <a:lnTo>
                    <a:pt x="1" y="0"/>
                  </a:lnTo>
                  <a:lnTo>
                    <a:pt x="78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Freeform 1021"/>
            <p:cNvSpPr>
              <a:spLocks/>
            </p:cNvSpPr>
            <p:nvPr/>
          </p:nvSpPr>
          <p:spPr bwMode="auto">
            <a:xfrm>
              <a:off x="1508" y="2206"/>
              <a:ext cx="16" cy="15"/>
            </a:xfrm>
            <a:custGeom>
              <a:avLst/>
              <a:gdLst>
                <a:gd name="T0" fmla="*/ 15 w 16"/>
                <a:gd name="T1" fmla="*/ 0 h 15"/>
                <a:gd name="T2" fmla="*/ 4 w 16"/>
                <a:gd name="T3" fmla="*/ 14 h 15"/>
                <a:gd name="T4" fmla="*/ 0 w 16"/>
                <a:gd name="T5" fmla="*/ 14 h 15"/>
                <a:gd name="T6" fmla="*/ 0 60000 65536"/>
                <a:gd name="T7" fmla="*/ 0 60000 65536"/>
                <a:gd name="T8" fmla="*/ 0 60000 65536"/>
                <a:gd name="T9" fmla="*/ 0 w 16"/>
                <a:gd name="T10" fmla="*/ 0 h 15"/>
                <a:gd name="T11" fmla="*/ 16 w 16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" h="15">
                  <a:moveTo>
                    <a:pt x="15" y="0"/>
                  </a:moveTo>
                  <a:lnTo>
                    <a:pt x="4" y="14"/>
                  </a:lnTo>
                  <a:lnTo>
                    <a:pt x="0" y="14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4" name="Freeform 1022"/>
            <p:cNvSpPr>
              <a:spLocks/>
            </p:cNvSpPr>
            <p:nvPr/>
          </p:nvSpPr>
          <p:spPr bwMode="auto">
            <a:xfrm>
              <a:off x="1431" y="2236"/>
              <a:ext cx="81" cy="16"/>
            </a:xfrm>
            <a:custGeom>
              <a:avLst/>
              <a:gdLst>
                <a:gd name="T0" fmla="*/ 0 w 81"/>
                <a:gd name="T1" fmla="*/ 0 h 16"/>
                <a:gd name="T2" fmla="*/ 1 w 81"/>
                <a:gd name="T3" fmla="*/ 15 h 16"/>
                <a:gd name="T4" fmla="*/ 78 w 81"/>
                <a:gd name="T5" fmla="*/ 15 h 16"/>
                <a:gd name="T6" fmla="*/ 80 w 81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6"/>
                <a:gd name="T14" fmla="*/ 81 w 81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6">
                  <a:moveTo>
                    <a:pt x="0" y="0"/>
                  </a:moveTo>
                  <a:lnTo>
                    <a:pt x="1" y="15"/>
                  </a:lnTo>
                  <a:lnTo>
                    <a:pt x="78" y="15"/>
                  </a:lnTo>
                  <a:lnTo>
                    <a:pt x="8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5" name="Freeform 1023"/>
            <p:cNvSpPr>
              <a:spLocks/>
            </p:cNvSpPr>
            <p:nvPr/>
          </p:nvSpPr>
          <p:spPr bwMode="auto">
            <a:xfrm>
              <a:off x="1478" y="2243"/>
              <a:ext cx="23" cy="11"/>
            </a:xfrm>
            <a:custGeom>
              <a:avLst/>
              <a:gdLst>
                <a:gd name="T0" fmla="*/ 0 w 23"/>
                <a:gd name="T1" fmla="*/ 0 h 11"/>
                <a:gd name="T2" fmla="*/ 0 w 23"/>
                <a:gd name="T3" fmla="*/ 10 h 11"/>
                <a:gd name="T4" fmla="*/ 22 w 23"/>
                <a:gd name="T5" fmla="*/ 10 h 11"/>
                <a:gd name="T6" fmla="*/ 22 w 23"/>
                <a:gd name="T7" fmla="*/ 0 h 11"/>
                <a:gd name="T8" fmla="*/ 0 w 23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11"/>
                <a:gd name="T17" fmla="*/ 23 w 23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11">
                  <a:moveTo>
                    <a:pt x="0" y="0"/>
                  </a:moveTo>
                  <a:lnTo>
                    <a:pt x="0" y="10"/>
                  </a:lnTo>
                  <a:lnTo>
                    <a:pt x="22" y="10"/>
                  </a:lnTo>
                  <a:lnTo>
                    <a:pt x="22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Line 1024"/>
            <p:cNvSpPr>
              <a:spLocks noChangeShapeType="1"/>
            </p:cNvSpPr>
            <p:nvPr/>
          </p:nvSpPr>
          <p:spPr bwMode="auto">
            <a:xfrm flipV="1">
              <a:off x="1502" y="2235"/>
              <a:ext cx="0" cy="1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Line 1025"/>
            <p:cNvSpPr>
              <a:spLocks noChangeShapeType="1"/>
            </p:cNvSpPr>
            <p:nvPr/>
          </p:nvSpPr>
          <p:spPr bwMode="auto">
            <a:xfrm flipH="1">
              <a:off x="1461" y="2217"/>
              <a:ext cx="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Freeform 1026"/>
            <p:cNvSpPr>
              <a:spLocks/>
            </p:cNvSpPr>
            <p:nvPr/>
          </p:nvSpPr>
          <p:spPr bwMode="auto">
            <a:xfrm>
              <a:off x="1454" y="2221"/>
              <a:ext cx="16" cy="13"/>
            </a:xfrm>
            <a:custGeom>
              <a:avLst/>
              <a:gdLst>
                <a:gd name="T0" fmla="*/ 0 w 16"/>
                <a:gd name="T1" fmla="*/ 0 h 13"/>
                <a:gd name="T2" fmla="*/ 0 w 16"/>
                <a:gd name="T3" fmla="*/ 12 h 13"/>
                <a:gd name="T4" fmla="*/ 15 w 16"/>
                <a:gd name="T5" fmla="*/ 12 h 13"/>
                <a:gd name="T6" fmla="*/ 15 w 16"/>
                <a:gd name="T7" fmla="*/ 0 h 13"/>
                <a:gd name="T8" fmla="*/ 0 w 16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3"/>
                <a:gd name="T17" fmla="*/ 16 w 16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3">
                  <a:moveTo>
                    <a:pt x="0" y="0"/>
                  </a:moveTo>
                  <a:lnTo>
                    <a:pt x="0" y="12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Line 1027"/>
            <p:cNvSpPr>
              <a:spLocks noChangeShapeType="1"/>
            </p:cNvSpPr>
            <p:nvPr/>
          </p:nvSpPr>
          <p:spPr bwMode="auto">
            <a:xfrm flipH="1" flipV="1">
              <a:off x="1461" y="2231"/>
              <a:ext cx="5" cy="7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Line 1028"/>
            <p:cNvSpPr>
              <a:spLocks noChangeShapeType="1"/>
            </p:cNvSpPr>
            <p:nvPr/>
          </p:nvSpPr>
          <p:spPr bwMode="auto">
            <a:xfrm flipV="1">
              <a:off x="1463" y="2219"/>
              <a:ext cx="0" cy="13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Freeform 1029"/>
            <p:cNvSpPr>
              <a:spLocks/>
            </p:cNvSpPr>
            <p:nvPr/>
          </p:nvSpPr>
          <p:spPr bwMode="auto">
            <a:xfrm>
              <a:off x="1431" y="2274"/>
              <a:ext cx="81" cy="16"/>
            </a:xfrm>
            <a:custGeom>
              <a:avLst/>
              <a:gdLst>
                <a:gd name="T0" fmla="*/ 0 w 81"/>
                <a:gd name="T1" fmla="*/ 0 h 16"/>
                <a:gd name="T2" fmla="*/ 1 w 81"/>
                <a:gd name="T3" fmla="*/ 15 h 16"/>
                <a:gd name="T4" fmla="*/ 78 w 81"/>
                <a:gd name="T5" fmla="*/ 15 h 16"/>
                <a:gd name="T6" fmla="*/ 80 w 81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16"/>
                <a:gd name="T14" fmla="*/ 81 w 81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16">
                  <a:moveTo>
                    <a:pt x="0" y="0"/>
                  </a:moveTo>
                  <a:lnTo>
                    <a:pt x="1" y="15"/>
                  </a:lnTo>
                  <a:lnTo>
                    <a:pt x="78" y="15"/>
                  </a:lnTo>
                  <a:lnTo>
                    <a:pt x="8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2" name="Freeform 1030"/>
            <p:cNvSpPr>
              <a:spLocks/>
            </p:cNvSpPr>
            <p:nvPr/>
          </p:nvSpPr>
          <p:spPr bwMode="auto">
            <a:xfrm>
              <a:off x="1460" y="2263"/>
              <a:ext cx="23" cy="15"/>
            </a:xfrm>
            <a:custGeom>
              <a:avLst/>
              <a:gdLst>
                <a:gd name="T0" fmla="*/ 0 w 23"/>
                <a:gd name="T1" fmla="*/ 0 h 15"/>
                <a:gd name="T2" fmla="*/ 0 w 23"/>
                <a:gd name="T3" fmla="*/ 14 h 15"/>
                <a:gd name="T4" fmla="*/ 22 w 23"/>
                <a:gd name="T5" fmla="*/ 14 h 15"/>
                <a:gd name="T6" fmla="*/ 22 w 23"/>
                <a:gd name="T7" fmla="*/ 0 h 15"/>
                <a:gd name="T8" fmla="*/ 0 w 23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15"/>
                <a:gd name="T17" fmla="*/ 23 w 23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15">
                  <a:moveTo>
                    <a:pt x="0" y="0"/>
                  </a:moveTo>
                  <a:lnTo>
                    <a:pt x="0" y="14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3" name="Freeform 1031"/>
            <p:cNvSpPr>
              <a:spLocks/>
            </p:cNvSpPr>
            <p:nvPr/>
          </p:nvSpPr>
          <p:spPr bwMode="auto">
            <a:xfrm>
              <a:off x="1439" y="2438"/>
              <a:ext cx="21" cy="16"/>
            </a:xfrm>
            <a:custGeom>
              <a:avLst/>
              <a:gdLst>
                <a:gd name="T0" fmla="*/ 7 w 21"/>
                <a:gd name="T1" fmla="*/ 15 h 16"/>
                <a:gd name="T2" fmla="*/ 14 w 21"/>
                <a:gd name="T3" fmla="*/ 15 h 16"/>
                <a:gd name="T4" fmla="*/ 15 w 21"/>
                <a:gd name="T5" fmla="*/ 14 h 16"/>
                <a:gd name="T6" fmla="*/ 16 w 21"/>
                <a:gd name="T7" fmla="*/ 14 h 16"/>
                <a:gd name="T8" fmla="*/ 17 w 21"/>
                <a:gd name="T9" fmla="*/ 14 h 16"/>
                <a:gd name="T10" fmla="*/ 18 w 21"/>
                <a:gd name="T11" fmla="*/ 13 h 16"/>
                <a:gd name="T12" fmla="*/ 19 w 21"/>
                <a:gd name="T13" fmla="*/ 12 h 16"/>
                <a:gd name="T14" fmla="*/ 20 w 21"/>
                <a:gd name="T15" fmla="*/ 11 h 16"/>
                <a:gd name="T16" fmla="*/ 20 w 21"/>
                <a:gd name="T17" fmla="*/ 10 h 16"/>
                <a:gd name="T18" fmla="*/ 20 w 21"/>
                <a:gd name="T19" fmla="*/ 9 h 16"/>
                <a:gd name="T20" fmla="*/ 20 w 21"/>
                <a:gd name="T21" fmla="*/ 5 h 16"/>
                <a:gd name="T22" fmla="*/ 20 w 21"/>
                <a:gd name="T23" fmla="*/ 4 h 16"/>
                <a:gd name="T24" fmla="*/ 19 w 21"/>
                <a:gd name="T25" fmla="*/ 4 h 16"/>
                <a:gd name="T26" fmla="*/ 19 w 21"/>
                <a:gd name="T27" fmla="*/ 2 h 16"/>
                <a:gd name="T28" fmla="*/ 17 w 21"/>
                <a:gd name="T29" fmla="*/ 1 h 16"/>
                <a:gd name="T30" fmla="*/ 16 w 21"/>
                <a:gd name="T31" fmla="*/ 0 h 16"/>
                <a:gd name="T32" fmla="*/ 15 w 21"/>
                <a:gd name="T33" fmla="*/ 0 h 16"/>
                <a:gd name="T34" fmla="*/ 5 w 21"/>
                <a:gd name="T35" fmla="*/ 0 h 16"/>
                <a:gd name="T36" fmla="*/ 4 w 21"/>
                <a:gd name="T37" fmla="*/ 0 h 16"/>
                <a:gd name="T38" fmla="*/ 3 w 21"/>
                <a:gd name="T39" fmla="*/ 1 h 16"/>
                <a:gd name="T40" fmla="*/ 1 w 21"/>
                <a:gd name="T41" fmla="*/ 2 h 16"/>
                <a:gd name="T42" fmla="*/ 1 w 21"/>
                <a:gd name="T43" fmla="*/ 4 h 16"/>
                <a:gd name="T44" fmla="*/ 0 w 21"/>
                <a:gd name="T45" fmla="*/ 5 h 16"/>
                <a:gd name="T46" fmla="*/ 0 w 21"/>
                <a:gd name="T47" fmla="*/ 6 h 16"/>
                <a:gd name="T48" fmla="*/ 0 w 21"/>
                <a:gd name="T49" fmla="*/ 9 h 16"/>
                <a:gd name="T50" fmla="*/ 0 w 21"/>
                <a:gd name="T51" fmla="*/ 10 h 16"/>
                <a:gd name="T52" fmla="*/ 1 w 21"/>
                <a:gd name="T53" fmla="*/ 12 h 16"/>
                <a:gd name="T54" fmla="*/ 2 w 21"/>
                <a:gd name="T55" fmla="*/ 13 h 16"/>
                <a:gd name="T56" fmla="*/ 3 w 21"/>
                <a:gd name="T57" fmla="*/ 14 h 16"/>
                <a:gd name="T58" fmla="*/ 4 w 21"/>
                <a:gd name="T59" fmla="*/ 14 h 16"/>
                <a:gd name="T60" fmla="*/ 5 w 21"/>
                <a:gd name="T61" fmla="*/ 15 h 16"/>
                <a:gd name="T62" fmla="*/ 7 w 21"/>
                <a:gd name="T63" fmla="*/ 15 h 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1"/>
                <a:gd name="T97" fmla="*/ 0 h 16"/>
                <a:gd name="T98" fmla="*/ 21 w 21"/>
                <a:gd name="T99" fmla="*/ 16 h 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1" h="16">
                  <a:moveTo>
                    <a:pt x="7" y="15"/>
                  </a:moveTo>
                  <a:lnTo>
                    <a:pt x="14" y="15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7" y="14"/>
                  </a:lnTo>
                  <a:lnTo>
                    <a:pt x="18" y="13"/>
                  </a:lnTo>
                  <a:lnTo>
                    <a:pt x="19" y="12"/>
                  </a:lnTo>
                  <a:lnTo>
                    <a:pt x="20" y="11"/>
                  </a:lnTo>
                  <a:lnTo>
                    <a:pt x="20" y="10"/>
                  </a:lnTo>
                  <a:lnTo>
                    <a:pt x="20" y="9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2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5" y="15"/>
                  </a:lnTo>
                  <a:lnTo>
                    <a:pt x="7" y="15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4" name="Line 1032"/>
            <p:cNvSpPr>
              <a:spLocks noChangeShapeType="1"/>
            </p:cNvSpPr>
            <p:nvPr/>
          </p:nvSpPr>
          <p:spPr bwMode="auto">
            <a:xfrm flipH="1">
              <a:off x="1438" y="2445"/>
              <a:ext cx="5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Line 1033"/>
            <p:cNvSpPr>
              <a:spLocks noChangeShapeType="1"/>
            </p:cNvSpPr>
            <p:nvPr/>
          </p:nvSpPr>
          <p:spPr bwMode="auto">
            <a:xfrm flipH="1">
              <a:off x="1440" y="2445"/>
              <a:ext cx="3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6" name="Line 1034"/>
            <p:cNvSpPr>
              <a:spLocks noChangeShapeType="1"/>
            </p:cNvSpPr>
            <p:nvPr/>
          </p:nvSpPr>
          <p:spPr bwMode="auto">
            <a:xfrm flipH="1">
              <a:off x="1441" y="2446"/>
              <a:ext cx="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7" name="Line 1035"/>
            <p:cNvSpPr>
              <a:spLocks noChangeShapeType="1"/>
            </p:cNvSpPr>
            <p:nvPr/>
          </p:nvSpPr>
          <p:spPr bwMode="auto">
            <a:xfrm flipH="1">
              <a:off x="1440" y="2446"/>
              <a:ext cx="4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8" name="Line 1036"/>
            <p:cNvSpPr>
              <a:spLocks noChangeShapeType="1"/>
            </p:cNvSpPr>
            <p:nvPr/>
          </p:nvSpPr>
          <p:spPr bwMode="auto">
            <a:xfrm flipH="1">
              <a:off x="1441" y="2447"/>
              <a:ext cx="4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9" name="Line 1037"/>
            <p:cNvSpPr>
              <a:spLocks noChangeShapeType="1"/>
            </p:cNvSpPr>
            <p:nvPr/>
          </p:nvSpPr>
          <p:spPr bwMode="auto">
            <a:xfrm>
              <a:off x="1429" y="2448"/>
              <a:ext cx="11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0" name="Line 1038"/>
            <p:cNvSpPr>
              <a:spLocks noChangeShapeType="1"/>
            </p:cNvSpPr>
            <p:nvPr/>
          </p:nvSpPr>
          <p:spPr bwMode="auto">
            <a:xfrm flipH="1">
              <a:off x="1441" y="2448"/>
              <a:ext cx="5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1" name="Line 1039"/>
            <p:cNvSpPr>
              <a:spLocks noChangeShapeType="1"/>
            </p:cNvSpPr>
            <p:nvPr/>
          </p:nvSpPr>
          <p:spPr bwMode="auto">
            <a:xfrm flipH="1">
              <a:off x="1442" y="2449"/>
              <a:ext cx="4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2" name="Freeform 1040"/>
            <p:cNvSpPr>
              <a:spLocks/>
            </p:cNvSpPr>
            <p:nvPr/>
          </p:nvSpPr>
          <p:spPr bwMode="auto">
            <a:xfrm>
              <a:off x="1441" y="2442"/>
              <a:ext cx="15" cy="13"/>
            </a:xfrm>
            <a:custGeom>
              <a:avLst/>
              <a:gdLst>
                <a:gd name="T0" fmla="*/ 11 w 15"/>
                <a:gd name="T1" fmla="*/ 3 h 13"/>
                <a:gd name="T2" fmla="*/ 0 w 15"/>
                <a:gd name="T3" fmla="*/ 12 h 13"/>
                <a:gd name="T4" fmla="*/ 14 w 15"/>
                <a:gd name="T5" fmla="*/ 0 h 13"/>
                <a:gd name="T6" fmla="*/ 11 w 15"/>
                <a:gd name="T7" fmla="*/ 0 h 13"/>
                <a:gd name="T8" fmla="*/ 11 w 15"/>
                <a:gd name="T9" fmla="*/ 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3"/>
                <a:gd name="T17" fmla="*/ 15 w 15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3">
                  <a:moveTo>
                    <a:pt x="11" y="3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3" name="Freeform 1041"/>
            <p:cNvSpPr>
              <a:spLocks/>
            </p:cNvSpPr>
            <p:nvPr/>
          </p:nvSpPr>
          <p:spPr bwMode="auto">
            <a:xfrm>
              <a:off x="1441" y="2442"/>
              <a:ext cx="15" cy="14"/>
            </a:xfrm>
            <a:custGeom>
              <a:avLst/>
              <a:gdLst>
                <a:gd name="T0" fmla="*/ 0 w 15"/>
                <a:gd name="T1" fmla="*/ 13 h 14"/>
                <a:gd name="T2" fmla="*/ 14 w 15"/>
                <a:gd name="T3" fmla="*/ 2 h 14"/>
                <a:gd name="T4" fmla="*/ 14 w 15"/>
                <a:gd name="T5" fmla="*/ 0 h 14"/>
                <a:gd name="T6" fmla="*/ 14 w 15"/>
                <a:gd name="T7" fmla="*/ 2 h 14"/>
                <a:gd name="T8" fmla="*/ 0 w 15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4"/>
                <a:gd name="T17" fmla="*/ 15 w 1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4">
                  <a:moveTo>
                    <a:pt x="0" y="13"/>
                  </a:moveTo>
                  <a:lnTo>
                    <a:pt x="14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0" y="13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4" name="Line 1042"/>
            <p:cNvSpPr>
              <a:spLocks noChangeShapeType="1"/>
            </p:cNvSpPr>
            <p:nvPr/>
          </p:nvSpPr>
          <p:spPr bwMode="auto">
            <a:xfrm flipV="1">
              <a:off x="1445" y="2442"/>
              <a:ext cx="1" cy="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5" name="Freeform 1043"/>
            <p:cNvSpPr>
              <a:spLocks/>
            </p:cNvSpPr>
            <p:nvPr/>
          </p:nvSpPr>
          <p:spPr bwMode="auto">
            <a:xfrm>
              <a:off x="1443" y="2445"/>
              <a:ext cx="14" cy="13"/>
            </a:xfrm>
            <a:custGeom>
              <a:avLst/>
              <a:gdLst>
                <a:gd name="T0" fmla="*/ 0 w 14"/>
                <a:gd name="T1" fmla="*/ 12 h 13"/>
                <a:gd name="T2" fmla="*/ 13 w 14"/>
                <a:gd name="T3" fmla="*/ 0 h 13"/>
                <a:gd name="T4" fmla="*/ 10 w 14"/>
                <a:gd name="T5" fmla="*/ 0 h 13"/>
                <a:gd name="T6" fmla="*/ 0 w 14"/>
                <a:gd name="T7" fmla="*/ 12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2"/>
                  </a:moveTo>
                  <a:lnTo>
                    <a:pt x="13" y="0"/>
                  </a:lnTo>
                  <a:lnTo>
                    <a:pt x="10" y="0"/>
                  </a:lnTo>
                  <a:lnTo>
                    <a:pt x="0" y="12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6" name="Freeform 1044"/>
            <p:cNvSpPr>
              <a:spLocks/>
            </p:cNvSpPr>
            <p:nvPr/>
          </p:nvSpPr>
          <p:spPr bwMode="auto">
            <a:xfrm>
              <a:off x="1444" y="2443"/>
              <a:ext cx="12" cy="11"/>
            </a:xfrm>
            <a:custGeom>
              <a:avLst/>
              <a:gdLst>
                <a:gd name="T0" fmla="*/ 11 w 12"/>
                <a:gd name="T1" fmla="*/ 0 h 11"/>
                <a:gd name="T2" fmla="*/ 0 w 12"/>
                <a:gd name="T3" fmla="*/ 10 h 11"/>
                <a:gd name="T4" fmla="*/ 5 w 12"/>
                <a:gd name="T5" fmla="*/ 10 h 11"/>
                <a:gd name="T6" fmla="*/ 11 w 12"/>
                <a:gd name="T7" fmla="*/ 5 h 11"/>
                <a:gd name="T8" fmla="*/ 11 w 12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1"/>
                <a:gd name="T17" fmla="*/ 12 w 12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1">
                  <a:moveTo>
                    <a:pt x="11" y="0"/>
                  </a:moveTo>
                  <a:lnTo>
                    <a:pt x="0" y="10"/>
                  </a:lnTo>
                  <a:lnTo>
                    <a:pt x="5" y="10"/>
                  </a:lnTo>
                  <a:lnTo>
                    <a:pt x="11" y="5"/>
                  </a:lnTo>
                  <a:lnTo>
                    <a:pt x="11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7" name="Line 1045"/>
            <p:cNvSpPr>
              <a:spLocks noChangeShapeType="1"/>
            </p:cNvSpPr>
            <p:nvPr/>
          </p:nvSpPr>
          <p:spPr bwMode="auto">
            <a:xfrm flipH="1">
              <a:off x="1442" y="2445"/>
              <a:ext cx="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8" name="Line 1046"/>
            <p:cNvSpPr>
              <a:spLocks noChangeShapeType="1"/>
            </p:cNvSpPr>
            <p:nvPr/>
          </p:nvSpPr>
          <p:spPr bwMode="auto">
            <a:xfrm flipH="1">
              <a:off x="1444" y="2446"/>
              <a:ext cx="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9" name="Freeform 1047"/>
            <p:cNvSpPr>
              <a:spLocks/>
            </p:cNvSpPr>
            <p:nvPr/>
          </p:nvSpPr>
          <p:spPr bwMode="auto">
            <a:xfrm>
              <a:off x="1445" y="2445"/>
              <a:ext cx="12" cy="11"/>
            </a:xfrm>
            <a:custGeom>
              <a:avLst/>
              <a:gdLst>
                <a:gd name="T0" fmla="*/ 11 w 12"/>
                <a:gd name="T1" fmla="*/ 0 h 11"/>
                <a:gd name="T2" fmla="*/ 0 w 12"/>
                <a:gd name="T3" fmla="*/ 5 h 11"/>
                <a:gd name="T4" fmla="*/ 5 w 12"/>
                <a:gd name="T5" fmla="*/ 10 h 11"/>
                <a:gd name="T6" fmla="*/ 11 w 12"/>
                <a:gd name="T7" fmla="*/ 5 h 11"/>
                <a:gd name="T8" fmla="*/ 11 w 12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1"/>
                <a:gd name="T17" fmla="*/ 12 w 12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1">
                  <a:moveTo>
                    <a:pt x="11" y="0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1" y="5"/>
                  </a:lnTo>
                  <a:lnTo>
                    <a:pt x="11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0" name="Freeform 1048"/>
            <p:cNvSpPr>
              <a:spLocks/>
            </p:cNvSpPr>
            <p:nvPr/>
          </p:nvSpPr>
          <p:spPr bwMode="auto">
            <a:xfrm>
              <a:off x="1443" y="2445"/>
              <a:ext cx="15" cy="14"/>
            </a:xfrm>
            <a:custGeom>
              <a:avLst/>
              <a:gdLst>
                <a:gd name="T0" fmla="*/ 2 w 15"/>
                <a:gd name="T1" fmla="*/ 13 h 14"/>
                <a:gd name="T2" fmla="*/ 0 w 15"/>
                <a:gd name="T3" fmla="*/ 10 h 14"/>
                <a:gd name="T4" fmla="*/ 14 w 15"/>
                <a:gd name="T5" fmla="*/ 0 h 14"/>
                <a:gd name="T6" fmla="*/ 14 w 15"/>
                <a:gd name="T7" fmla="*/ 2 h 14"/>
                <a:gd name="T8" fmla="*/ 2 w 15"/>
                <a:gd name="T9" fmla="*/ 1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4"/>
                <a:gd name="T17" fmla="*/ 15 w 1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4">
                  <a:moveTo>
                    <a:pt x="2" y="13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" y="13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1" name="Freeform 1049"/>
            <p:cNvSpPr>
              <a:spLocks/>
            </p:cNvSpPr>
            <p:nvPr/>
          </p:nvSpPr>
          <p:spPr bwMode="auto">
            <a:xfrm>
              <a:off x="1447" y="2439"/>
              <a:ext cx="14" cy="13"/>
            </a:xfrm>
            <a:custGeom>
              <a:avLst/>
              <a:gdLst>
                <a:gd name="T0" fmla="*/ 13 w 14"/>
                <a:gd name="T1" fmla="*/ 4 h 13"/>
                <a:gd name="T2" fmla="*/ 13 w 14"/>
                <a:gd name="T3" fmla="*/ 0 h 13"/>
                <a:gd name="T4" fmla="*/ 0 w 14"/>
                <a:gd name="T5" fmla="*/ 8 h 13"/>
                <a:gd name="T6" fmla="*/ 0 w 14"/>
                <a:gd name="T7" fmla="*/ 12 h 13"/>
                <a:gd name="T8" fmla="*/ 13 w 14"/>
                <a:gd name="T9" fmla="*/ 4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3"/>
                <a:gd name="T17" fmla="*/ 14 w 14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3">
                  <a:moveTo>
                    <a:pt x="13" y="4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3" y="4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2" name="Freeform 1050"/>
            <p:cNvSpPr>
              <a:spLocks/>
            </p:cNvSpPr>
            <p:nvPr/>
          </p:nvSpPr>
          <p:spPr bwMode="auto">
            <a:xfrm>
              <a:off x="1447" y="2440"/>
              <a:ext cx="14" cy="13"/>
            </a:xfrm>
            <a:custGeom>
              <a:avLst/>
              <a:gdLst>
                <a:gd name="T0" fmla="*/ 13 w 14"/>
                <a:gd name="T1" fmla="*/ 0 h 13"/>
                <a:gd name="T2" fmla="*/ 0 w 14"/>
                <a:gd name="T3" fmla="*/ 8 h 13"/>
                <a:gd name="T4" fmla="*/ 0 w 14"/>
                <a:gd name="T5" fmla="*/ 12 h 13"/>
                <a:gd name="T6" fmla="*/ 13 w 14"/>
                <a:gd name="T7" fmla="*/ 0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13" y="0"/>
                  </a:moveTo>
                  <a:lnTo>
                    <a:pt x="0" y="8"/>
                  </a:lnTo>
                  <a:lnTo>
                    <a:pt x="0" y="12"/>
                  </a:lnTo>
                  <a:lnTo>
                    <a:pt x="13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3" name="Line 1051"/>
            <p:cNvSpPr>
              <a:spLocks noChangeShapeType="1"/>
            </p:cNvSpPr>
            <p:nvPr/>
          </p:nvSpPr>
          <p:spPr bwMode="auto">
            <a:xfrm flipH="1">
              <a:off x="1447" y="2441"/>
              <a:ext cx="5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4" name="Freeform 1052"/>
            <p:cNvSpPr>
              <a:spLocks/>
            </p:cNvSpPr>
            <p:nvPr/>
          </p:nvSpPr>
          <p:spPr bwMode="auto">
            <a:xfrm>
              <a:off x="1444" y="2441"/>
              <a:ext cx="14" cy="13"/>
            </a:xfrm>
            <a:custGeom>
              <a:avLst/>
              <a:gdLst>
                <a:gd name="T0" fmla="*/ 0 w 14"/>
                <a:gd name="T1" fmla="*/ 12 h 13"/>
                <a:gd name="T2" fmla="*/ 0 w 14"/>
                <a:gd name="T3" fmla="*/ 8 h 13"/>
                <a:gd name="T4" fmla="*/ 13 w 14"/>
                <a:gd name="T5" fmla="*/ 0 h 13"/>
                <a:gd name="T6" fmla="*/ 0 w 14"/>
                <a:gd name="T7" fmla="*/ 12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2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0" y="12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5" name="Line 1053"/>
            <p:cNvSpPr>
              <a:spLocks noChangeShapeType="1"/>
            </p:cNvSpPr>
            <p:nvPr/>
          </p:nvSpPr>
          <p:spPr bwMode="auto">
            <a:xfrm flipV="1">
              <a:off x="1446" y="2440"/>
              <a:ext cx="0" cy="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6" name="Freeform 1054"/>
            <p:cNvSpPr>
              <a:spLocks/>
            </p:cNvSpPr>
            <p:nvPr/>
          </p:nvSpPr>
          <p:spPr bwMode="auto">
            <a:xfrm>
              <a:off x="1445" y="2442"/>
              <a:ext cx="14" cy="13"/>
            </a:xfrm>
            <a:custGeom>
              <a:avLst/>
              <a:gdLst>
                <a:gd name="T0" fmla="*/ 13 w 14"/>
                <a:gd name="T1" fmla="*/ 0 h 13"/>
                <a:gd name="T2" fmla="*/ 9 w 14"/>
                <a:gd name="T3" fmla="*/ 0 h 13"/>
                <a:gd name="T4" fmla="*/ 0 w 14"/>
                <a:gd name="T5" fmla="*/ 8 h 13"/>
                <a:gd name="T6" fmla="*/ 0 w 14"/>
                <a:gd name="T7" fmla="*/ 12 h 13"/>
                <a:gd name="T8" fmla="*/ 13 w 14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3"/>
                <a:gd name="T17" fmla="*/ 14 w 14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3">
                  <a:moveTo>
                    <a:pt x="13" y="0"/>
                  </a:moveTo>
                  <a:lnTo>
                    <a:pt x="9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3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7" name="Line 1055"/>
            <p:cNvSpPr>
              <a:spLocks noChangeShapeType="1"/>
            </p:cNvSpPr>
            <p:nvPr/>
          </p:nvSpPr>
          <p:spPr bwMode="auto">
            <a:xfrm flipH="1">
              <a:off x="1448" y="2442"/>
              <a:ext cx="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8" name="Line 1056"/>
            <p:cNvSpPr>
              <a:spLocks noChangeShapeType="1"/>
            </p:cNvSpPr>
            <p:nvPr/>
          </p:nvSpPr>
          <p:spPr bwMode="auto">
            <a:xfrm flipH="1">
              <a:off x="1449" y="2442"/>
              <a:ext cx="5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9" name="Line 1057"/>
            <p:cNvSpPr>
              <a:spLocks noChangeShapeType="1"/>
            </p:cNvSpPr>
            <p:nvPr/>
          </p:nvSpPr>
          <p:spPr bwMode="auto">
            <a:xfrm flipH="1">
              <a:off x="1449" y="2443"/>
              <a:ext cx="5" cy="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0" name="Freeform 1058"/>
            <p:cNvSpPr>
              <a:spLocks/>
            </p:cNvSpPr>
            <p:nvPr/>
          </p:nvSpPr>
          <p:spPr bwMode="auto">
            <a:xfrm>
              <a:off x="1446" y="2443"/>
              <a:ext cx="10" cy="11"/>
            </a:xfrm>
            <a:custGeom>
              <a:avLst/>
              <a:gdLst>
                <a:gd name="T0" fmla="*/ 9 w 10"/>
                <a:gd name="T1" fmla="*/ 5 h 11"/>
                <a:gd name="T2" fmla="*/ 9 w 10"/>
                <a:gd name="T3" fmla="*/ 0 h 11"/>
                <a:gd name="T4" fmla="*/ 0 w 10"/>
                <a:gd name="T5" fmla="*/ 5 h 11"/>
                <a:gd name="T6" fmla="*/ 0 w 10"/>
                <a:gd name="T7" fmla="*/ 10 h 11"/>
                <a:gd name="T8" fmla="*/ 9 w 10"/>
                <a:gd name="T9" fmla="*/ 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11"/>
                <a:gd name="T17" fmla="*/ 10 w 10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11">
                  <a:moveTo>
                    <a:pt x="9" y="5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9" y="5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1" name="Freeform 1059"/>
            <p:cNvSpPr>
              <a:spLocks/>
            </p:cNvSpPr>
            <p:nvPr/>
          </p:nvSpPr>
          <p:spPr bwMode="auto">
            <a:xfrm>
              <a:off x="1446" y="2444"/>
              <a:ext cx="12" cy="11"/>
            </a:xfrm>
            <a:custGeom>
              <a:avLst/>
              <a:gdLst>
                <a:gd name="T0" fmla="*/ 11 w 12"/>
                <a:gd name="T1" fmla="*/ 5 h 11"/>
                <a:gd name="T2" fmla="*/ 11 w 12"/>
                <a:gd name="T3" fmla="*/ 0 h 11"/>
                <a:gd name="T4" fmla="*/ 0 w 12"/>
                <a:gd name="T5" fmla="*/ 5 h 11"/>
                <a:gd name="T6" fmla="*/ 0 w 12"/>
                <a:gd name="T7" fmla="*/ 10 h 11"/>
                <a:gd name="T8" fmla="*/ 11 w 12"/>
                <a:gd name="T9" fmla="*/ 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1"/>
                <a:gd name="T17" fmla="*/ 12 w 12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1">
                  <a:moveTo>
                    <a:pt x="11" y="5"/>
                  </a:moveTo>
                  <a:lnTo>
                    <a:pt x="11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1" y="5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2" name="Line 1060"/>
            <p:cNvSpPr>
              <a:spLocks noChangeShapeType="1"/>
            </p:cNvSpPr>
            <p:nvPr/>
          </p:nvSpPr>
          <p:spPr bwMode="auto">
            <a:xfrm flipH="1">
              <a:off x="1446" y="2445"/>
              <a:ext cx="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3" name="Line 1061"/>
            <p:cNvSpPr>
              <a:spLocks noChangeShapeType="1"/>
            </p:cNvSpPr>
            <p:nvPr/>
          </p:nvSpPr>
          <p:spPr bwMode="auto">
            <a:xfrm flipH="1">
              <a:off x="1447" y="2445"/>
              <a:ext cx="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4" name="Freeform 1062"/>
            <p:cNvSpPr>
              <a:spLocks/>
            </p:cNvSpPr>
            <p:nvPr/>
          </p:nvSpPr>
          <p:spPr bwMode="auto">
            <a:xfrm>
              <a:off x="1447" y="2442"/>
              <a:ext cx="14" cy="11"/>
            </a:xfrm>
            <a:custGeom>
              <a:avLst/>
              <a:gdLst>
                <a:gd name="T0" fmla="*/ 13 w 14"/>
                <a:gd name="T1" fmla="*/ 0 h 11"/>
                <a:gd name="T2" fmla="*/ 13 w 14"/>
                <a:gd name="T3" fmla="*/ 5 h 11"/>
                <a:gd name="T4" fmla="*/ 4 w 14"/>
                <a:gd name="T5" fmla="*/ 10 h 11"/>
                <a:gd name="T6" fmla="*/ 0 w 14"/>
                <a:gd name="T7" fmla="*/ 10 h 11"/>
                <a:gd name="T8" fmla="*/ 13 w 1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1"/>
                <a:gd name="T17" fmla="*/ 14 w 14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1">
                  <a:moveTo>
                    <a:pt x="13" y="0"/>
                  </a:moveTo>
                  <a:lnTo>
                    <a:pt x="13" y="5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13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5" name="Freeform 1063"/>
            <p:cNvSpPr>
              <a:spLocks/>
            </p:cNvSpPr>
            <p:nvPr/>
          </p:nvSpPr>
          <p:spPr bwMode="auto">
            <a:xfrm>
              <a:off x="1447" y="2442"/>
              <a:ext cx="12" cy="11"/>
            </a:xfrm>
            <a:custGeom>
              <a:avLst/>
              <a:gdLst>
                <a:gd name="T0" fmla="*/ 11 w 12"/>
                <a:gd name="T1" fmla="*/ 5 h 11"/>
                <a:gd name="T2" fmla="*/ 11 w 12"/>
                <a:gd name="T3" fmla="*/ 0 h 11"/>
                <a:gd name="T4" fmla="*/ 0 w 12"/>
                <a:gd name="T5" fmla="*/ 10 h 11"/>
                <a:gd name="T6" fmla="*/ 5 w 12"/>
                <a:gd name="T7" fmla="*/ 10 h 11"/>
                <a:gd name="T8" fmla="*/ 11 w 12"/>
                <a:gd name="T9" fmla="*/ 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1"/>
                <a:gd name="T17" fmla="*/ 12 w 12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1">
                  <a:moveTo>
                    <a:pt x="11" y="5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11" y="5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6" name="Freeform 1064"/>
            <p:cNvSpPr>
              <a:spLocks/>
            </p:cNvSpPr>
            <p:nvPr/>
          </p:nvSpPr>
          <p:spPr bwMode="auto">
            <a:xfrm>
              <a:off x="1448" y="2443"/>
              <a:ext cx="10" cy="11"/>
            </a:xfrm>
            <a:custGeom>
              <a:avLst/>
              <a:gdLst>
                <a:gd name="T0" fmla="*/ 9 w 10"/>
                <a:gd name="T1" fmla="*/ 5 h 11"/>
                <a:gd name="T2" fmla="*/ 9 w 10"/>
                <a:gd name="T3" fmla="*/ 0 h 11"/>
                <a:gd name="T4" fmla="*/ 0 w 10"/>
                <a:gd name="T5" fmla="*/ 5 h 11"/>
                <a:gd name="T6" fmla="*/ 0 w 10"/>
                <a:gd name="T7" fmla="*/ 10 h 11"/>
                <a:gd name="T8" fmla="*/ 9 w 10"/>
                <a:gd name="T9" fmla="*/ 5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11"/>
                <a:gd name="T17" fmla="*/ 10 w 10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11">
                  <a:moveTo>
                    <a:pt x="9" y="5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9" y="5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7" name="Freeform 1065"/>
            <p:cNvSpPr>
              <a:spLocks/>
            </p:cNvSpPr>
            <p:nvPr/>
          </p:nvSpPr>
          <p:spPr bwMode="auto">
            <a:xfrm>
              <a:off x="1449" y="2444"/>
              <a:ext cx="10" cy="9"/>
            </a:xfrm>
            <a:custGeom>
              <a:avLst/>
              <a:gdLst>
                <a:gd name="T0" fmla="*/ 9 w 10"/>
                <a:gd name="T1" fmla="*/ 8 h 9"/>
                <a:gd name="T2" fmla="*/ 9 w 10"/>
                <a:gd name="T3" fmla="*/ 0 h 9"/>
                <a:gd name="T4" fmla="*/ 0 w 10"/>
                <a:gd name="T5" fmla="*/ 0 h 9"/>
                <a:gd name="T6" fmla="*/ 9 w 10"/>
                <a:gd name="T7" fmla="*/ 8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9"/>
                <a:gd name="T14" fmla="*/ 10 w 10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9">
                  <a:moveTo>
                    <a:pt x="9" y="8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8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8" name="Freeform 1066"/>
            <p:cNvSpPr>
              <a:spLocks/>
            </p:cNvSpPr>
            <p:nvPr/>
          </p:nvSpPr>
          <p:spPr bwMode="auto">
            <a:xfrm>
              <a:off x="1445" y="2441"/>
              <a:ext cx="15" cy="14"/>
            </a:xfrm>
            <a:custGeom>
              <a:avLst/>
              <a:gdLst>
                <a:gd name="T0" fmla="*/ 4 w 15"/>
                <a:gd name="T1" fmla="*/ 10 h 14"/>
                <a:gd name="T2" fmla="*/ 0 w 15"/>
                <a:gd name="T3" fmla="*/ 13 h 14"/>
                <a:gd name="T4" fmla="*/ 6 w 15"/>
                <a:gd name="T5" fmla="*/ 5 h 14"/>
                <a:gd name="T6" fmla="*/ 6 w 15"/>
                <a:gd name="T7" fmla="*/ 8 h 14"/>
                <a:gd name="T8" fmla="*/ 6 w 15"/>
                <a:gd name="T9" fmla="*/ 5 h 14"/>
                <a:gd name="T10" fmla="*/ 14 w 15"/>
                <a:gd name="T11" fmla="*/ 0 h 14"/>
                <a:gd name="T12" fmla="*/ 12 w 15"/>
                <a:gd name="T13" fmla="*/ 5 h 14"/>
                <a:gd name="T14" fmla="*/ 10 w 15"/>
                <a:gd name="T15" fmla="*/ 2 h 14"/>
                <a:gd name="T16" fmla="*/ 12 w 15"/>
                <a:gd name="T17" fmla="*/ 5 h 14"/>
                <a:gd name="T18" fmla="*/ 4 w 15"/>
                <a:gd name="T19" fmla="*/ 10 h 14"/>
                <a:gd name="T20" fmla="*/ 2 w 15"/>
                <a:gd name="T21" fmla="*/ 10 h 14"/>
                <a:gd name="T22" fmla="*/ 4 w 15"/>
                <a:gd name="T23" fmla="*/ 1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"/>
                <a:gd name="T37" fmla="*/ 0 h 14"/>
                <a:gd name="T38" fmla="*/ 15 w 15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" h="14">
                  <a:moveTo>
                    <a:pt x="4" y="10"/>
                  </a:moveTo>
                  <a:lnTo>
                    <a:pt x="0" y="13"/>
                  </a:lnTo>
                  <a:lnTo>
                    <a:pt x="6" y="5"/>
                  </a:lnTo>
                  <a:lnTo>
                    <a:pt x="6" y="8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2" y="5"/>
                  </a:lnTo>
                  <a:lnTo>
                    <a:pt x="10" y="2"/>
                  </a:lnTo>
                  <a:lnTo>
                    <a:pt x="12" y="5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4" y="1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9" name="Freeform 1067"/>
            <p:cNvSpPr>
              <a:spLocks/>
            </p:cNvSpPr>
            <p:nvPr/>
          </p:nvSpPr>
          <p:spPr bwMode="auto">
            <a:xfrm>
              <a:off x="1443" y="2446"/>
              <a:ext cx="15" cy="13"/>
            </a:xfrm>
            <a:custGeom>
              <a:avLst/>
              <a:gdLst>
                <a:gd name="T0" fmla="*/ 11 w 15"/>
                <a:gd name="T1" fmla="*/ 3 h 13"/>
                <a:gd name="T2" fmla="*/ 0 w 15"/>
                <a:gd name="T3" fmla="*/ 12 h 13"/>
                <a:gd name="T4" fmla="*/ 0 w 15"/>
                <a:gd name="T5" fmla="*/ 9 h 13"/>
                <a:gd name="T6" fmla="*/ 14 w 15"/>
                <a:gd name="T7" fmla="*/ 0 h 13"/>
                <a:gd name="T8" fmla="*/ 11 w 15"/>
                <a:gd name="T9" fmla="*/ 0 h 13"/>
                <a:gd name="T10" fmla="*/ 11 w 15"/>
                <a:gd name="T11" fmla="*/ 3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3"/>
                <a:gd name="T20" fmla="*/ 15 w 1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3">
                  <a:moveTo>
                    <a:pt x="11" y="3"/>
                  </a:moveTo>
                  <a:lnTo>
                    <a:pt x="0" y="12"/>
                  </a:lnTo>
                  <a:lnTo>
                    <a:pt x="0" y="9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Line 1068"/>
            <p:cNvSpPr>
              <a:spLocks noChangeShapeType="1"/>
            </p:cNvSpPr>
            <p:nvPr/>
          </p:nvSpPr>
          <p:spPr bwMode="auto">
            <a:xfrm flipH="1">
              <a:off x="1448" y="2442"/>
              <a:ext cx="6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Freeform 1069"/>
            <p:cNvSpPr>
              <a:spLocks/>
            </p:cNvSpPr>
            <p:nvPr/>
          </p:nvSpPr>
          <p:spPr bwMode="auto">
            <a:xfrm>
              <a:off x="1429" y="2472"/>
              <a:ext cx="87" cy="24"/>
            </a:xfrm>
            <a:custGeom>
              <a:avLst/>
              <a:gdLst>
                <a:gd name="T0" fmla="*/ 0 w 87"/>
                <a:gd name="T1" fmla="*/ 0 h 24"/>
                <a:gd name="T2" fmla="*/ 0 w 87"/>
                <a:gd name="T3" fmla="*/ 23 h 24"/>
                <a:gd name="T4" fmla="*/ 86 w 87"/>
                <a:gd name="T5" fmla="*/ 23 h 24"/>
                <a:gd name="T6" fmla="*/ 86 w 87"/>
                <a:gd name="T7" fmla="*/ 0 h 24"/>
                <a:gd name="T8" fmla="*/ 0 w 87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24"/>
                <a:gd name="T17" fmla="*/ 87 w 87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24">
                  <a:moveTo>
                    <a:pt x="0" y="0"/>
                  </a:moveTo>
                  <a:lnTo>
                    <a:pt x="0" y="23"/>
                  </a:lnTo>
                  <a:lnTo>
                    <a:pt x="86" y="23"/>
                  </a:lnTo>
                  <a:lnTo>
                    <a:pt x="8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Freeform 1070"/>
            <p:cNvSpPr>
              <a:spLocks/>
            </p:cNvSpPr>
            <p:nvPr/>
          </p:nvSpPr>
          <p:spPr bwMode="auto">
            <a:xfrm>
              <a:off x="1429" y="2506"/>
              <a:ext cx="87" cy="25"/>
            </a:xfrm>
            <a:custGeom>
              <a:avLst/>
              <a:gdLst>
                <a:gd name="T0" fmla="*/ 0 w 87"/>
                <a:gd name="T1" fmla="*/ 0 h 25"/>
                <a:gd name="T2" fmla="*/ 0 w 87"/>
                <a:gd name="T3" fmla="*/ 24 h 25"/>
                <a:gd name="T4" fmla="*/ 86 w 87"/>
                <a:gd name="T5" fmla="*/ 24 h 25"/>
                <a:gd name="T6" fmla="*/ 86 w 87"/>
                <a:gd name="T7" fmla="*/ 0 h 25"/>
                <a:gd name="T8" fmla="*/ 0 w 8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25"/>
                <a:gd name="T17" fmla="*/ 87 w 87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25">
                  <a:moveTo>
                    <a:pt x="0" y="0"/>
                  </a:moveTo>
                  <a:lnTo>
                    <a:pt x="0" y="24"/>
                  </a:lnTo>
                  <a:lnTo>
                    <a:pt x="86" y="24"/>
                  </a:lnTo>
                  <a:lnTo>
                    <a:pt x="86" y="0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73" name="Picture 3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2" y="5546476"/>
            <a:ext cx="177730" cy="172564"/>
          </a:xfrm>
          <a:prstGeom prst="rect">
            <a:avLst/>
          </a:prstGeom>
          <a:solidFill>
            <a:srgbClr val="1D75E5"/>
          </a:solidFill>
          <a:ln>
            <a:noFill/>
          </a:ln>
          <a:effectLst/>
          <a:extLst/>
        </p:spPr>
      </p:pic>
      <p:sp>
        <p:nvSpPr>
          <p:cNvPr id="174" name="직사각형 173"/>
          <p:cNvSpPr/>
          <p:nvPr/>
        </p:nvSpPr>
        <p:spPr>
          <a:xfrm>
            <a:off x="6209931" y="4044044"/>
            <a:ext cx="950371" cy="230229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  <a:latin typeface="+mn-ea"/>
              </a:rPr>
              <a:t>공정이동표발행</a:t>
            </a:r>
            <a:endParaRPr lang="en-US" altLang="ko-KR" sz="800" b="1" dirty="0" smtClea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75" name="직선 화살표 연결선 174"/>
          <p:cNvCxnSpPr/>
          <p:nvPr/>
        </p:nvCxnSpPr>
        <p:spPr>
          <a:xfrm>
            <a:off x="6664364" y="4277529"/>
            <a:ext cx="0" cy="222253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/>
          <p:nvPr/>
        </p:nvCxnSpPr>
        <p:spPr>
          <a:xfrm>
            <a:off x="6659459" y="5230616"/>
            <a:ext cx="0" cy="272182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>
            <a:off x="7173934" y="5692925"/>
            <a:ext cx="356562" cy="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V="1">
            <a:off x="8003891" y="5809872"/>
            <a:ext cx="0" cy="210361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5" idx="1"/>
          </p:cNvCxnSpPr>
          <p:nvPr/>
        </p:nvCxnSpPr>
        <p:spPr>
          <a:xfrm>
            <a:off x="6659459" y="4756010"/>
            <a:ext cx="867324" cy="212051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/>
          <p:nvPr/>
        </p:nvCxnSpPr>
        <p:spPr>
          <a:xfrm>
            <a:off x="7989228" y="5094174"/>
            <a:ext cx="1352" cy="121978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/>
          <p:nvPr/>
        </p:nvCxnSpPr>
        <p:spPr>
          <a:xfrm>
            <a:off x="8482657" y="5692925"/>
            <a:ext cx="441693" cy="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 Box 379"/>
          <p:cNvSpPr txBox="1">
            <a:spLocks noChangeArrowheads="1"/>
          </p:cNvSpPr>
          <p:nvPr/>
        </p:nvSpPr>
        <p:spPr bwMode="auto">
          <a:xfrm>
            <a:off x="6723910" y="4316881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공정이동사항 출력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3" name="Text Box 379"/>
          <p:cNvSpPr txBox="1">
            <a:spLocks noChangeArrowheads="1"/>
          </p:cNvSpPr>
          <p:nvPr/>
        </p:nvSpPr>
        <p:spPr bwMode="auto">
          <a:xfrm>
            <a:off x="5835967" y="4756984"/>
            <a:ext cx="791485" cy="215444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스케너를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이용 작업지시사항 </a:t>
            </a:r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리딩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485366" y="3361422"/>
            <a:ext cx="635540" cy="274265"/>
          </a:xfrm>
          <a:prstGeom prst="rect">
            <a:avLst/>
          </a:prstGeom>
          <a:solidFill>
            <a:srgbClr val="1D7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자재투입</a:t>
            </a:r>
            <a:endParaRPr lang="en-US" altLang="ko-KR" sz="8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prstClr val="white"/>
                </a:solidFill>
              </a:rPr>
              <a:t>(LOT)</a:t>
            </a:r>
          </a:p>
        </p:txBody>
      </p:sp>
      <p:cxnSp>
        <p:nvCxnSpPr>
          <p:cNvPr id="185" name="직선 화살표 연결선 184"/>
          <p:cNvCxnSpPr/>
          <p:nvPr/>
        </p:nvCxnSpPr>
        <p:spPr>
          <a:xfrm flipV="1">
            <a:off x="4691228" y="3444699"/>
            <a:ext cx="0" cy="190988"/>
          </a:xfrm>
          <a:prstGeom prst="straightConnector1">
            <a:avLst/>
          </a:prstGeom>
          <a:ln w="889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4687322" y="3442600"/>
            <a:ext cx="771100" cy="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 flipV="1">
            <a:off x="6146561" y="3438425"/>
            <a:ext cx="480891" cy="670"/>
          </a:xfrm>
          <a:prstGeom prst="straightConnector1">
            <a:avLst/>
          </a:prstGeom>
          <a:ln w="889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 Box 379"/>
          <p:cNvSpPr txBox="1">
            <a:spLocks noChangeArrowheads="1"/>
          </p:cNvSpPr>
          <p:nvPr/>
        </p:nvSpPr>
        <p:spPr bwMode="auto">
          <a:xfrm>
            <a:off x="5485366" y="3647303"/>
            <a:ext cx="791485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주문에의한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투입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 Box 379"/>
          <p:cNvSpPr txBox="1">
            <a:spLocks noChangeArrowheads="1"/>
          </p:cNvSpPr>
          <p:nvPr/>
        </p:nvSpPr>
        <p:spPr bwMode="auto">
          <a:xfrm>
            <a:off x="6764559" y="3824891"/>
            <a:ext cx="959189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설비별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UPH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적용 계획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0" name="Text Box 379"/>
          <p:cNvSpPr txBox="1">
            <a:spLocks noChangeArrowheads="1"/>
          </p:cNvSpPr>
          <p:nvPr/>
        </p:nvSpPr>
        <p:spPr bwMode="auto">
          <a:xfrm>
            <a:off x="6299941" y="5925977"/>
            <a:ext cx="959189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BARCODE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발행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(LOT)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 Box 379"/>
          <p:cNvSpPr txBox="1">
            <a:spLocks noChangeArrowheads="1"/>
          </p:cNvSpPr>
          <p:nvPr/>
        </p:nvSpPr>
        <p:spPr bwMode="auto">
          <a:xfrm>
            <a:off x="8529914" y="4850707"/>
            <a:ext cx="959189" cy="430887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제품별</a:t>
            </a:r>
            <a:endParaRPr lang="en-US" altLang="ko-KR" sz="70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설비별</a:t>
            </a:r>
            <a:endParaRPr lang="en-US" altLang="ko-KR" sz="70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작업자별</a:t>
            </a:r>
            <a:endParaRPr lang="en-US" altLang="ko-KR" sz="70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hangingPunct="1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불량분</a:t>
            </a:r>
            <a:r>
              <a:rPr lang="ko-KR" altLang="en-US" sz="7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석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 Box 379"/>
          <p:cNvSpPr txBox="1">
            <a:spLocks noChangeArrowheads="1"/>
          </p:cNvSpPr>
          <p:nvPr/>
        </p:nvSpPr>
        <p:spPr bwMode="auto">
          <a:xfrm>
            <a:off x="9009508" y="5862003"/>
            <a:ext cx="959189" cy="107722"/>
          </a:xfrm>
          <a:prstGeom prst="rect">
            <a:avLst/>
          </a:prstGeom>
          <a:solidFill>
            <a:srgbClr val="BBDC39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주문별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출고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(LOT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518899" y="5066150"/>
            <a:ext cx="3284237" cy="16555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78"/>
          <p:cNvSpPr>
            <a:spLocks noChangeArrowheads="1"/>
          </p:cNvSpPr>
          <p:nvPr/>
        </p:nvSpPr>
        <p:spPr bwMode="auto">
          <a:xfrm>
            <a:off x="1615340" y="1187552"/>
            <a:ext cx="1721802" cy="436028"/>
          </a:xfrm>
          <a:prstGeom prst="roundRect">
            <a:avLst>
              <a:gd name="adj" fmla="val 50000"/>
            </a:avLst>
          </a:prstGeom>
          <a:solidFill>
            <a:srgbClr val="ADC5E1"/>
          </a:solidFill>
          <a:ln w="6350">
            <a:solidFill>
              <a:srgbClr val="97B7D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1135501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85000"/>
                  <a:lumOff val="15000"/>
                </a:srgbClr>
              </a:buClr>
              <a:buSzPct val="80000"/>
              <a:tabLst>
                <a:tab pos="6149331" algn="l"/>
              </a:tabLst>
              <a:defRPr/>
            </a:pPr>
            <a:r>
              <a:rPr lang="ko-KR" altLang="en-US" sz="17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자재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7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 </a:t>
            </a:r>
            <a:r>
              <a:rPr lang="ko-KR" altLang="en-US" sz="17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창고</a:t>
            </a:r>
            <a:endParaRPr lang="en-US" altLang="ko-KR" sz="1700" b="1" kern="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onotype Sorts"/>
            </a:endParaRPr>
          </a:p>
        </p:txBody>
      </p:sp>
      <p:sp>
        <p:nvSpPr>
          <p:cNvPr id="66" name="Rectangle 78"/>
          <p:cNvSpPr>
            <a:spLocks noChangeArrowheads="1"/>
          </p:cNvSpPr>
          <p:nvPr/>
        </p:nvSpPr>
        <p:spPr bwMode="auto">
          <a:xfrm>
            <a:off x="3337139" y="1187550"/>
            <a:ext cx="4950178" cy="436028"/>
          </a:xfrm>
          <a:prstGeom prst="roundRect">
            <a:avLst>
              <a:gd name="adj" fmla="val 50000"/>
            </a:avLst>
          </a:prstGeom>
          <a:solidFill>
            <a:srgbClr val="ADC5E1"/>
          </a:solidFill>
          <a:ln w="6350">
            <a:solidFill>
              <a:srgbClr val="97B7D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1135501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85000"/>
                  <a:lumOff val="15000"/>
                </a:srgbClr>
              </a:buClr>
              <a:buSzPct val="80000"/>
              <a:tabLst>
                <a:tab pos="6149331" algn="l"/>
              </a:tabLst>
              <a:defRPr/>
            </a:pPr>
            <a:r>
              <a:rPr lang="ko-KR" altLang="en-US" sz="17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생산 현장</a:t>
            </a:r>
            <a:endParaRPr lang="en-US" altLang="ko-KR" sz="1700" b="1" kern="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onotype Sorts"/>
            </a:endParaRPr>
          </a:p>
        </p:txBody>
      </p:sp>
      <p:sp>
        <p:nvSpPr>
          <p:cNvPr id="67" name="Rectangle 78"/>
          <p:cNvSpPr>
            <a:spLocks noChangeArrowheads="1"/>
          </p:cNvSpPr>
          <p:nvPr/>
        </p:nvSpPr>
        <p:spPr bwMode="auto">
          <a:xfrm>
            <a:off x="8287318" y="1187549"/>
            <a:ext cx="1650059" cy="436028"/>
          </a:xfrm>
          <a:prstGeom prst="roundRect">
            <a:avLst>
              <a:gd name="adj" fmla="val 50000"/>
            </a:avLst>
          </a:prstGeom>
          <a:solidFill>
            <a:srgbClr val="ADC5E1"/>
          </a:solidFill>
          <a:ln w="6350">
            <a:solidFill>
              <a:srgbClr val="97B7D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defTabSz="1135501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85000"/>
                  <a:lumOff val="15000"/>
                </a:srgbClr>
              </a:buClr>
              <a:buSzPct val="80000"/>
              <a:tabLst>
                <a:tab pos="6149331" algn="l"/>
              </a:tabLst>
              <a:defRPr/>
            </a:pPr>
            <a:r>
              <a:rPr lang="ko-KR" altLang="en-US" sz="17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제품 창고</a:t>
            </a:r>
            <a:endParaRPr lang="en-US" altLang="ko-KR" sz="1700" b="1" kern="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onotype Sorts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7784"/>
              </p:ext>
            </p:extLst>
          </p:nvPr>
        </p:nvGraphicFramePr>
        <p:xfrm>
          <a:off x="754438" y="1685754"/>
          <a:ext cx="9254678" cy="5816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8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09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392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218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0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수입검사→자재입고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→자재출고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분할→연마→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→세척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분할→연마→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→세척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출고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893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102" marR="91102" marT="50398" marB="5039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4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스캐너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단위입고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스캐너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단위입고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가동시간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PLC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접점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스캐너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스캐너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전표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4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업체라벨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BCR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BCR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출하제품라벨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출하제품라벨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867" marR="35867" marT="39683" marB="3968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9" name="Line 177"/>
          <p:cNvSpPr>
            <a:spLocks noChangeShapeType="1"/>
          </p:cNvSpPr>
          <p:nvPr/>
        </p:nvSpPr>
        <p:spPr bwMode="auto">
          <a:xfrm flipH="1">
            <a:off x="8287316" y="1286751"/>
            <a:ext cx="0" cy="5687333"/>
          </a:xfrm>
          <a:prstGeom prst="line">
            <a:avLst/>
          </a:prstGeom>
          <a:noFill/>
          <a:ln w="28575">
            <a:solidFill>
              <a:srgbClr val="00B0F0"/>
            </a:solidFill>
            <a:prstDash val="sysDash"/>
            <a:round/>
            <a:headEnd/>
            <a:tailEnd/>
          </a:ln>
        </p:spPr>
        <p:txBody>
          <a:bodyPr lIns="19358" tIns="11615" rIns="19358" bIns="1161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kumimoji="1" lang="ko-KR" altLang="en-US" sz="13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Line 177"/>
          <p:cNvSpPr>
            <a:spLocks noChangeShapeType="1"/>
          </p:cNvSpPr>
          <p:nvPr/>
        </p:nvSpPr>
        <p:spPr bwMode="auto">
          <a:xfrm flipH="1">
            <a:off x="3337139" y="1286751"/>
            <a:ext cx="0" cy="5687333"/>
          </a:xfrm>
          <a:prstGeom prst="line">
            <a:avLst/>
          </a:prstGeom>
          <a:noFill/>
          <a:ln w="28575">
            <a:solidFill>
              <a:srgbClr val="00B0F0"/>
            </a:solidFill>
            <a:prstDash val="sysDash"/>
            <a:round/>
            <a:headEnd/>
            <a:tailEnd/>
          </a:ln>
        </p:spPr>
        <p:txBody>
          <a:bodyPr lIns="19358" tIns="11615" rIns="19358" bIns="1161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kumimoji="1" lang="ko-KR" altLang="en-US" sz="13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1" name="그룹 373"/>
          <p:cNvGrpSpPr/>
          <p:nvPr/>
        </p:nvGrpSpPr>
        <p:grpSpPr>
          <a:xfrm>
            <a:off x="2241017" y="4180558"/>
            <a:ext cx="575952" cy="265409"/>
            <a:chOff x="1527805" y="2713636"/>
            <a:chExt cx="2036231" cy="484981"/>
          </a:xfrm>
        </p:grpSpPr>
        <p:sp>
          <p:nvSpPr>
            <p:cNvPr id="72" name="자유형 71"/>
            <p:cNvSpPr/>
            <p:nvPr/>
          </p:nvSpPr>
          <p:spPr bwMode="auto">
            <a:xfrm rot="16200000" flipH="1">
              <a:off x="2310071" y="1944653"/>
              <a:ext cx="484981" cy="2022948"/>
            </a:xfrm>
            <a:custGeom>
              <a:avLst/>
              <a:gdLst>
                <a:gd name="connsiteX0" fmla="*/ 4763 w 400050"/>
                <a:gd name="connsiteY0" fmla="*/ 314325 h 314325"/>
                <a:gd name="connsiteX1" fmla="*/ 0 w 400050"/>
                <a:gd name="connsiteY1" fmla="*/ 0 h 314325"/>
                <a:gd name="connsiteX2" fmla="*/ 400050 w 400050"/>
                <a:gd name="connsiteY2" fmla="*/ 0 h 314325"/>
                <a:gd name="connsiteX3" fmla="*/ 80963 w 400050"/>
                <a:gd name="connsiteY3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314325">
                  <a:moveTo>
                    <a:pt x="4763" y="314325"/>
                  </a:moveTo>
                  <a:cubicBezTo>
                    <a:pt x="3175" y="209550"/>
                    <a:pt x="1588" y="104775"/>
                    <a:pt x="0" y="0"/>
                  </a:cubicBezTo>
                  <a:lnTo>
                    <a:pt x="400050" y="0"/>
                  </a:lnTo>
                  <a:lnTo>
                    <a:pt x="80963" y="314325"/>
                  </a:lnTo>
                </a:path>
              </a:pathLst>
            </a:custGeom>
            <a:solidFill>
              <a:srgbClr val="FF3300">
                <a:alpha val="25882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 bwMode="auto">
            <a:xfrm rot="5400000">
              <a:off x="1294599" y="2960392"/>
              <a:ext cx="468000" cy="1588"/>
            </a:xfrm>
            <a:prstGeom prst="lin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74" name="Rectangle 61"/>
          <p:cNvSpPr>
            <a:spLocks noChangeArrowheads="1"/>
          </p:cNvSpPr>
          <p:nvPr/>
        </p:nvSpPr>
        <p:spPr bwMode="auto">
          <a:xfrm>
            <a:off x="1709405" y="5344543"/>
            <a:ext cx="1610538" cy="462142"/>
          </a:xfrm>
          <a:prstGeom prst="roundRect">
            <a:avLst/>
          </a:prstGeom>
          <a:solidFill>
            <a:srgbClr val="F3FFFF"/>
          </a:solidFill>
          <a:ln w="6350">
            <a:solidFill>
              <a:srgbClr val="3333CC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square" lIns="0" tIns="39193" rIns="0" bIns="39193">
            <a:spAutoFit/>
          </a:bodyPr>
          <a:lstStyle/>
          <a:p>
            <a:pPr marL="186658" indent="-186658" fontAlgn="base" latinLnBrk="0"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수입검사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→스캐너</a:t>
            </a:r>
            <a:r>
              <a:rPr kumimoji="1"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</a:t>
            </a:r>
            <a:r>
              <a:rPr kumimoji="1"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출고</a:t>
            </a:r>
            <a:endParaRPr kumimoji="1"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5" name="그룹 150"/>
          <p:cNvGrpSpPr/>
          <p:nvPr/>
        </p:nvGrpSpPr>
        <p:grpSpPr>
          <a:xfrm>
            <a:off x="8986303" y="4561649"/>
            <a:ext cx="991699" cy="729834"/>
            <a:chOff x="7402760" y="4084431"/>
            <a:chExt cx="985664" cy="692961"/>
          </a:xfrm>
        </p:grpSpPr>
        <p:pic>
          <p:nvPicPr>
            <p:cNvPr id="76" name="Picture 2" descr="C:\Users\CharlesLee\AppData\Local\Microsoft\Windows\Temporary Internet Files\Content.IE5\HP6YFLPV\MP900442400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512" y="4084431"/>
              <a:ext cx="975912" cy="69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0"/>
            <p:cNvSpPr>
              <a:spLocks noChangeArrowheads="1"/>
            </p:cNvSpPr>
            <p:nvPr/>
          </p:nvSpPr>
          <p:spPr bwMode="auto">
            <a:xfrm>
              <a:off x="7402760" y="4263169"/>
              <a:ext cx="828000" cy="273807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369859" indent="-369859" algn="ctr" defTabSz="1135501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40000"/>
                <a:tabLst>
                  <a:tab pos="6149331" algn="l"/>
                </a:tabLst>
                <a:defRPr/>
              </a:pPr>
              <a:r>
                <a:rPr lang="ko-KR" altLang="en-US" sz="11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/>
                </a:rPr>
                <a:t>고객납품</a:t>
              </a:r>
            </a:p>
          </p:txBody>
        </p:sp>
      </p:grpSp>
      <p:sp>
        <p:nvSpPr>
          <p:cNvPr id="78" name="Text Box 25"/>
          <p:cNvSpPr txBox="1">
            <a:spLocks noChangeArrowheads="1"/>
          </p:cNvSpPr>
          <p:nvPr/>
        </p:nvSpPr>
        <p:spPr bwMode="auto">
          <a:xfrm>
            <a:off x="8986304" y="4353454"/>
            <a:ext cx="782911" cy="25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551" tIns="49775" rIns="99551" bIns="49775">
            <a:spAutoFit/>
          </a:bodyPr>
          <a:lstStyle/>
          <a:p>
            <a:pPr defTabSz="829589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kern="0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출고</a:t>
            </a:r>
          </a:p>
        </p:txBody>
      </p:sp>
      <p:grpSp>
        <p:nvGrpSpPr>
          <p:cNvPr id="79" name="그룹 373"/>
          <p:cNvGrpSpPr/>
          <p:nvPr/>
        </p:nvGrpSpPr>
        <p:grpSpPr>
          <a:xfrm>
            <a:off x="8624594" y="4032462"/>
            <a:ext cx="896671" cy="265409"/>
            <a:chOff x="1527805" y="2713636"/>
            <a:chExt cx="2036231" cy="484981"/>
          </a:xfrm>
        </p:grpSpPr>
        <p:sp>
          <p:nvSpPr>
            <p:cNvPr id="80" name="자유형 79"/>
            <p:cNvSpPr/>
            <p:nvPr/>
          </p:nvSpPr>
          <p:spPr bwMode="auto">
            <a:xfrm rot="16200000" flipH="1">
              <a:off x="2310071" y="1944653"/>
              <a:ext cx="484981" cy="2022948"/>
            </a:xfrm>
            <a:custGeom>
              <a:avLst/>
              <a:gdLst>
                <a:gd name="connsiteX0" fmla="*/ 4763 w 400050"/>
                <a:gd name="connsiteY0" fmla="*/ 314325 h 314325"/>
                <a:gd name="connsiteX1" fmla="*/ 0 w 400050"/>
                <a:gd name="connsiteY1" fmla="*/ 0 h 314325"/>
                <a:gd name="connsiteX2" fmla="*/ 400050 w 400050"/>
                <a:gd name="connsiteY2" fmla="*/ 0 h 314325"/>
                <a:gd name="connsiteX3" fmla="*/ 80963 w 400050"/>
                <a:gd name="connsiteY3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314325">
                  <a:moveTo>
                    <a:pt x="4763" y="314325"/>
                  </a:moveTo>
                  <a:cubicBezTo>
                    <a:pt x="3175" y="209550"/>
                    <a:pt x="1588" y="104775"/>
                    <a:pt x="0" y="0"/>
                  </a:cubicBezTo>
                  <a:lnTo>
                    <a:pt x="400050" y="0"/>
                  </a:lnTo>
                  <a:lnTo>
                    <a:pt x="80963" y="314325"/>
                  </a:lnTo>
                </a:path>
              </a:pathLst>
            </a:custGeom>
            <a:solidFill>
              <a:srgbClr val="FF3300">
                <a:alpha val="25882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 bwMode="auto">
            <a:xfrm rot="5400000">
              <a:off x="1294599" y="2960392"/>
              <a:ext cx="468000" cy="1588"/>
            </a:xfrm>
            <a:prstGeom prst="lin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2" name="그룹 729"/>
          <p:cNvGrpSpPr/>
          <p:nvPr/>
        </p:nvGrpSpPr>
        <p:grpSpPr>
          <a:xfrm>
            <a:off x="7102471" y="2859864"/>
            <a:ext cx="968421" cy="876859"/>
            <a:chOff x="1038992" y="3615348"/>
            <a:chExt cx="828000" cy="718487"/>
          </a:xfrm>
        </p:grpSpPr>
        <p:sp>
          <p:nvSpPr>
            <p:cNvPr id="83" name="Text Box 1422"/>
            <p:cNvSpPr txBox="1">
              <a:spLocks noChangeArrowheads="1"/>
            </p:cNvSpPr>
            <p:nvPr/>
          </p:nvSpPr>
          <p:spPr bwMode="auto">
            <a:xfrm>
              <a:off x="1038992" y="3814784"/>
              <a:ext cx="828000" cy="194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29589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b="1" kern="0" dirty="0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출하담당자</a:t>
              </a:r>
            </a:p>
          </p:txBody>
        </p:sp>
        <p:grpSp>
          <p:nvGrpSpPr>
            <p:cNvPr id="84" name="그룹 293"/>
            <p:cNvGrpSpPr/>
            <p:nvPr/>
          </p:nvGrpSpPr>
          <p:grpSpPr>
            <a:xfrm>
              <a:off x="1142615" y="3615348"/>
              <a:ext cx="584260" cy="252000"/>
              <a:chOff x="-1205434" y="4284830"/>
              <a:chExt cx="539318" cy="252000"/>
            </a:xfrm>
          </p:grpSpPr>
          <p:pic>
            <p:nvPicPr>
              <p:cNvPr id="86" name="Picture 16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872472" y="4307164"/>
                <a:ext cx="206356" cy="217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87" name="Object 81"/>
              <p:cNvGraphicFramePr>
                <a:graphicFrameLocks noChangeAspect="1"/>
              </p:cNvGraphicFramePr>
              <p:nvPr/>
            </p:nvGraphicFramePr>
            <p:xfrm>
              <a:off x="-1205434" y="4284830"/>
              <a:ext cx="332536" cy="25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2" name="비트맵 이미지" r:id="rId5" imgW="1267002" imgH="952633" progId="PBrush">
                      <p:embed/>
                    </p:oleObj>
                  </mc:Choice>
                  <mc:Fallback>
                    <p:oleObj name="비트맵 이미지" r:id="rId5" imgW="1267002" imgH="952633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1205434" y="4284830"/>
                            <a:ext cx="332536" cy="252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5" name="Object 165"/>
            <p:cNvGraphicFramePr>
              <a:graphicFrameLocks noChangeAspect="1"/>
            </p:cNvGraphicFramePr>
            <p:nvPr/>
          </p:nvGraphicFramePr>
          <p:xfrm>
            <a:off x="1166786" y="4009835"/>
            <a:ext cx="552542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비트맵 이미지" r:id="rId7" imgW="2781688" imgH="1628571" progId="PBrush">
                    <p:embed/>
                  </p:oleObj>
                </mc:Choice>
                <mc:Fallback>
                  <p:oleObj name="비트맵 이미지" r:id="rId7" imgW="2781688" imgH="1628571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6786" y="4009835"/>
                          <a:ext cx="552542" cy="32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708688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그룹 327"/>
          <p:cNvGrpSpPr/>
          <p:nvPr/>
        </p:nvGrpSpPr>
        <p:grpSpPr>
          <a:xfrm>
            <a:off x="6405518" y="4038267"/>
            <a:ext cx="753204" cy="568733"/>
            <a:chOff x="107504" y="3127400"/>
            <a:chExt cx="820800" cy="684000"/>
          </a:xfrm>
        </p:grpSpPr>
        <p:pic>
          <p:nvPicPr>
            <p:cNvPr id="89" name="Picture 5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4956" y="3461481"/>
              <a:ext cx="180000" cy="134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5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7504" y="3127400"/>
              <a:ext cx="820800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91" name="Object 52"/>
            <p:cNvGraphicFramePr>
              <a:graphicFrameLocks noChangeAspect="1"/>
            </p:cNvGraphicFramePr>
            <p:nvPr/>
          </p:nvGraphicFramePr>
          <p:xfrm>
            <a:off x="383652" y="3542492"/>
            <a:ext cx="180000" cy="156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비트맵 이미지" r:id="rId11" imgW="4514286" imgH="3123810" progId="PBrush">
                    <p:embed/>
                  </p:oleObj>
                </mc:Choice>
                <mc:Fallback>
                  <p:oleObj name="비트맵 이미지" r:id="rId11" imgW="4514286" imgH="312381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52" y="3542492"/>
                          <a:ext cx="180000" cy="15666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529"/>
            <p:cNvGraphicFramePr>
              <a:graphicFrameLocks noChangeAspect="1"/>
            </p:cNvGraphicFramePr>
            <p:nvPr/>
          </p:nvGraphicFramePr>
          <p:xfrm>
            <a:off x="645827" y="3372310"/>
            <a:ext cx="179999" cy="156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5" name="비트맵 이미지" r:id="rId13" imgW="4514286" imgH="3123810" progId="PBrush">
                    <p:embed/>
                  </p:oleObj>
                </mc:Choice>
                <mc:Fallback>
                  <p:oleObj name="비트맵 이미지" r:id="rId13" imgW="4514286" imgH="312381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5827" y="3372310"/>
                          <a:ext cx="179999" cy="15694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Object 530"/>
            <p:cNvGraphicFramePr>
              <a:graphicFrameLocks noChangeAspect="1"/>
            </p:cNvGraphicFramePr>
            <p:nvPr/>
          </p:nvGraphicFramePr>
          <p:xfrm>
            <a:off x="397676" y="3261032"/>
            <a:ext cx="180000" cy="156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비트맵 이미지" r:id="rId14" imgW="4514286" imgH="3123810" progId="PBrush">
                    <p:embed/>
                  </p:oleObj>
                </mc:Choice>
                <mc:Fallback>
                  <p:oleObj name="비트맵 이미지" r:id="rId14" imgW="4514286" imgH="312381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76" y="3261032"/>
                          <a:ext cx="180000" cy="15694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531"/>
            <p:cNvGraphicFramePr>
              <a:graphicFrameLocks noChangeAspect="1"/>
            </p:cNvGraphicFramePr>
            <p:nvPr/>
          </p:nvGraphicFramePr>
          <p:xfrm>
            <a:off x="148826" y="3343569"/>
            <a:ext cx="180000" cy="156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비트맵 이미지" r:id="rId15" imgW="4514286" imgH="3123810" progId="PBrush">
                    <p:embed/>
                  </p:oleObj>
                </mc:Choice>
                <mc:Fallback>
                  <p:oleObj name="비트맵 이미지" r:id="rId15" imgW="4514286" imgH="312381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26" y="3343569"/>
                          <a:ext cx="180000" cy="15694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그룹 373"/>
          <p:cNvGrpSpPr/>
          <p:nvPr/>
        </p:nvGrpSpPr>
        <p:grpSpPr>
          <a:xfrm>
            <a:off x="6974910" y="4180558"/>
            <a:ext cx="575952" cy="265409"/>
            <a:chOff x="1527805" y="2713636"/>
            <a:chExt cx="2036231" cy="484981"/>
          </a:xfrm>
        </p:grpSpPr>
        <p:sp>
          <p:nvSpPr>
            <p:cNvPr id="96" name="자유형 95"/>
            <p:cNvSpPr/>
            <p:nvPr/>
          </p:nvSpPr>
          <p:spPr bwMode="auto">
            <a:xfrm rot="16200000" flipH="1">
              <a:off x="2310071" y="1944653"/>
              <a:ext cx="484981" cy="2022948"/>
            </a:xfrm>
            <a:custGeom>
              <a:avLst/>
              <a:gdLst>
                <a:gd name="connsiteX0" fmla="*/ 4763 w 400050"/>
                <a:gd name="connsiteY0" fmla="*/ 314325 h 314325"/>
                <a:gd name="connsiteX1" fmla="*/ 0 w 400050"/>
                <a:gd name="connsiteY1" fmla="*/ 0 h 314325"/>
                <a:gd name="connsiteX2" fmla="*/ 400050 w 400050"/>
                <a:gd name="connsiteY2" fmla="*/ 0 h 314325"/>
                <a:gd name="connsiteX3" fmla="*/ 80963 w 400050"/>
                <a:gd name="connsiteY3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314325">
                  <a:moveTo>
                    <a:pt x="4763" y="314325"/>
                  </a:moveTo>
                  <a:cubicBezTo>
                    <a:pt x="3175" y="209550"/>
                    <a:pt x="1588" y="104775"/>
                    <a:pt x="0" y="0"/>
                  </a:cubicBezTo>
                  <a:lnTo>
                    <a:pt x="400050" y="0"/>
                  </a:lnTo>
                  <a:lnTo>
                    <a:pt x="80963" y="314325"/>
                  </a:lnTo>
                </a:path>
              </a:pathLst>
            </a:custGeom>
            <a:solidFill>
              <a:srgbClr val="FF3300">
                <a:alpha val="25882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7" name="직선 연결선 96"/>
            <p:cNvCxnSpPr/>
            <p:nvPr/>
          </p:nvCxnSpPr>
          <p:spPr bwMode="auto">
            <a:xfrm rot="5400000">
              <a:off x="1294599" y="2960392"/>
              <a:ext cx="468000" cy="1588"/>
            </a:xfrm>
            <a:prstGeom prst="line">
              <a:avLst/>
            </a:prstGeom>
            <a:noFill/>
            <a:ln w="9525" cap="flat" cmpd="sng" algn="ctr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98" name="Rectangle 61"/>
          <p:cNvSpPr>
            <a:spLocks noChangeArrowheads="1"/>
          </p:cNvSpPr>
          <p:nvPr/>
        </p:nvSpPr>
        <p:spPr bwMode="auto">
          <a:xfrm>
            <a:off x="6262096" y="4783193"/>
            <a:ext cx="1841784" cy="462142"/>
          </a:xfrm>
          <a:prstGeom prst="roundRect">
            <a:avLst/>
          </a:prstGeom>
          <a:solidFill>
            <a:srgbClr val="F3FFFF"/>
          </a:solidFill>
          <a:ln w="6350">
            <a:solidFill>
              <a:srgbClr val="3333CC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square" lIns="0" tIns="39193" rIns="0" bIns="39193">
            <a:spAutoFit/>
          </a:bodyPr>
          <a:lstStyle/>
          <a:p>
            <a:pPr marL="186658" indent="-186658" fontAlgn="base" latinLnBrk="0"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출하검사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→출하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라벨발행</a:t>
            </a:r>
            <a:endParaRPr kumimoji="1"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→스캐너</a:t>
            </a:r>
            <a:r>
              <a:rPr kumimoji="1"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</a:t>
            </a:r>
            <a:r>
              <a:rPr kumimoji="1"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출고</a:t>
            </a:r>
            <a:endParaRPr kumimoji="1"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9" name="그룹 627"/>
          <p:cNvGrpSpPr/>
          <p:nvPr/>
        </p:nvGrpSpPr>
        <p:grpSpPr>
          <a:xfrm>
            <a:off x="3866380" y="3778579"/>
            <a:ext cx="833851" cy="492783"/>
            <a:chOff x="3685549" y="4570190"/>
            <a:chExt cx="970573" cy="418977"/>
          </a:xfrm>
        </p:grpSpPr>
        <p:sp>
          <p:nvSpPr>
            <p:cNvPr id="100" name="순서도: 데이터 99"/>
            <p:cNvSpPr/>
            <p:nvPr/>
          </p:nvSpPr>
          <p:spPr bwMode="auto">
            <a:xfrm>
              <a:off x="3685549" y="4720000"/>
              <a:ext cx="970573" cy="40554"/>
            </a:xfrm>
            <a:prstGeom prst="flowChartInputOutpu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2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810" y="4576452"/>
              <a:ext cx="372875" cy="33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245" y="4570190"/>
              <a:ext cx="372875" cy="33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247" y="4570190"/>
              <a:ext cx="372875" cy="33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678" y="4585214"/>
              <a:ext cx="372875" cy="335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순서도: 데이터 104"/>
            <p:cNvSpPr/>
            <p:nvPr/>
          </p:nvSpPr>
          <p:spPr bwMode="auto">
            <a:xfrm rot="16200000" flipV="1">
              <a:off x="4403429" y="4734542"/>
              <a:ext cx="267235" cy="238151"/>
            </a:xfrm>
            <a:prstGeom prst="flowChartInputOutput">
              <a:avLst/>
            </a:prstGeom>
            <a:solidFill>
              <a:srgbClr val="FFFFFF">
                <a:lumMod val="50000"/>
              </a:srgbClr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22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Rectangle 312"/>
            <p:cNvSpPr>
              <a:spLocks noChangeArrowheads="1"/>
            </p:cNvSpPr>
            <p:nvPr/>
          </p:nvSpPr>
          <p:spPr bwMode="auto">
            <a:xfrm>
              <a:off x="3685556" y="4767243"/>
              <a:ext cx="729563" cy="219997"/>
            </a:xfrm>
            <a:prstGeom prst="rect">
              <a:avLst/>
            </a:prstGeom>
            <a:solidFill>
              <a:srgbClr val="FFFFFF">
                <a:lumMod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Picture 43" descr="a1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244" y="4786516"/>
              <a:ext cx="347448" cy="202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8" name="AutoShape 175"/>
          <p:cNvCxnSpPr>
            <a:cxnSpLocks noChangeShapeType="1"/>
          </p:cNvCxnSpPr>
          <p:nvPr/>
        </p:nvCxnSpPr>
        <p:spPr bwMode="auto">
          <a:xfrm rot="5400000" flipH="1" flipV="1">
            <a:off x="4979908" y="3314393"/>
            <a:ext cx="701461" cy="317508"/>
          </a:xfrm>
          <a:prstGeom prst="curvedConnector4">
            <a:avLst>
              <a:gd name="adj1" fmla="val 19638"/>
              <a:gd name="adj2" fmla="val 177710"/>
            </a:avLst>
          </a:prstGeom>
          <a:noFill/>
          <a:ln w="6350">
            <a:solidFill>
              <a:srgbClr val="0000FF"/>
            </a:solidFill>
            <a:prstDash val="sysDash"/>
            <a:round/>
            <a:headEnd type="triangle" w="med" len="med"/>
            <a:tailEnd/>
          </a:ln>
        </p:spPr>
      </p:cxnSp>
      <p:grpSp>
        <p:nvGrpSpPr>
          <p:cNvPr id="109" name="그룹 570"/>
          <p:cNvGrpSpPr/>
          <p:nvPr/>
        </p:nvGrpSpPr>
        <p:grpSpPr>
          <a:xfrm>
            <a:off x="3728997" y="2696467"/>
            <a:ext cx="1760393" cy="952506"/>
            <a:chOff x="5071060" y="2917656"/>
            <a:chExt cx="713894" cy="253585"/>
          </a:xfrm>
        </p:grpSpPr>
        <p:pic>
          <p:nvPicPr>
            <p:cNvPr id="110" name="Picture 22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071060" y="2919241"/>
              <a:ext cx="181262" cy="25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1" name="Picture 13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5268122" y="2936980"/>
              <a:ext cx="2808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72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68671" y="2917656"/>
              <a:ext cx="216283" cy="22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13" name="AutoShape 175"/>
          <p:cNvCxnSpPr>
            <a:cxnSpLocks noChangeShapeType="1"/>
          </p:cNvCxnSpPr>
          <p:nvPr/>
        </p:nvCxnSpPr>
        <p:spPr bwMode="auto">
          <a:xfrm rot="10800000">
            <a:off x="3729000" y="3175700"/>
            <a:ext cx="310666" cy="976491"/>
          </a:xfrm>
          <a:prstGeom prst="curvedConnector3">
            <a:avLst>
              <a:gd name="adj1" fmla="val 179421"/>
            </a:avLst>
          </a:prstGeom>
          <a:noFill/>
          <a:ln w="6350">
            <a:solidFill>
              <a:srgbClr val="FF0000"/>
            </a:solidFill>
            <a:prstDash val="sysDash"/>
            <a:round/>
            <a:headEnd type="triangle" w="med" len="med"/>
            <a:tailEnd/>
          </a:ln>
        </p:spPr>
      </p:cxnSp>
      <p:sp>
        <p:nvSpPr>
          <p:cNvPr id="115" name="Rectangle 61"/>
          <p:cNvSpPr>
            <a:spLocks noChangeArrowheads="1"/>
          </p:cNvSpPr>
          <p:nvPr/>
        </p:nvSpPr>
        <p:spPr bwMode="auto">
          <a:xfrm>
            <a:off x="3408880" y="4561652"/>
            <a:ext cx="2367476" cy="494066"/>
          </a:xfrm>
          <a:prstGeom prst="roundRect">
            <a:avLst/>
          </a:prstGeom>
          <a:solidFill>
            <a:srgbClr val="F3FFFF"/>
          </a:solidFill>
          <a:ln w="6350">
            <a:solidFill>
              <a:srgbClr val="3333CC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square" lIns="99551" tIns="39193" rIns="99551" bIns="39193">
            <a:spAutoFit/>
          </a:bodyPr>
          <a:lstStyle/>
          <a:p>
            <a:pPr marL="186658" indent="-186658" fontAlgn="base" latinLnBrk="0">
              <a:lnSpc>
                <a:spcPts val="1524"/>
              </a:lnSpc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생산계획확정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kumimoji="1"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이동지시발행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공정시작</a:t>
            </a:r>
            <a:r>
              <a:rPr kumimoji="1"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kumimoji="1" lang="en-US" altLang="ko-KR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Scan</a:t>
            </a:r>
            <a:endParaRPr kumimoji="1"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원통 115"/>
          <p:cNvSpPr/>
          <p:nvPr/>
        </p:nvSpPr>
        <p:spPr>
          <a:xfrm>
            <a:off x="915857" y="3043041"/>
            <a:ext cx="544041" cy="1385007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</a:p>
        </p:txBody>
      </p:sp>
      <p:cxnSp>
        <p:nvCxnSpPr>
          <p:cNvPr id="117" name="직선 연결선 116"/>
          <p:cNvCxnSpPr/>
          <p:nvPr/>
        </p:nvCxnSpPr>
        <p:spPr>
          <a:xfrm>
            <a:off x="1187877" y="2617091"/>
            <a:ext cx="8704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67111" y="3913466"/>
            <a:ext cx="584352" cy="441224"/>
          </a:xfrm>
          <a:prstGeom prst="rect">
            <a:avLst/>
          </a:prstGeom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04" y="2287140"/>
            <a:ext cx="696689" cy="7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32" y="3035165"/>
            <a:ext cx="878009" cy="230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611704" y="2693346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948832" y="2654020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138" y="2534621"/>
            <a:ext cx="1201585" cy="207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00350" y="3033922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06" y="2411616"/>
            <a:ext cx="8667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9304029" y="3072303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641157" y="3032977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9" name="Rectangle 22"/>
          <p:cNvSpPr>
            <a:spLocks noChangeArrowheads="1"/>
          </p:cNvSpPr>
          <p:nvPr/>
        </p:nvSpPr>
        <p:spPr bwMode="auto">
          <a:xfrm>
            <a:off x="1127125" y="539477"/>
            <a:ext cx="32608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실적처리 시스템 구축도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3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211" y="2457817"/>
            <a:ext cx="5210712" cy="4683154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590089" y="4067869"/>
            <a:ext cx="1373861" cy="257768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ts val="1633"/>
              </a:lnSpc>
              <a:spcBef>
                <a:spcPct val="20000"/>
              </a:spcBef>
            </a:pPr>
            <a:r>
              <a:rPr kumimoji="0" lang="ko-KR" altLang="en-US" sz="15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용접실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4282650" y="6156101"/>
            <a:ext cx="906705" cy="298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자재실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63025" y="2868277"/>
            <a:ext cx="3082882" cy="213569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49562" y="5580037"/>
            <a:ext cx="1471502" cy="120465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40345" y="5592122"/>
            <a:ext cx="1105561" cy="1204654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3713" y="2835945"/>
            <a:ext cx="1651833" cy="39487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592947" y="3119947"/>
            <a:ext cx="1373364" cy="93070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열처리    </a:t>
            </a:r>
            <a:r>
              <a:rPr kumimoji="0" lang="ko-KR" altLang="en-US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세척실</a:t>
            </a:r>
            <a:endParaRPr kumimoji="0" lang="en-US" altLang="ko-KR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3402084" y="3675077"/>
            <a:ext cx="893833" cy="32078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kumimoji="0" lang="ko-KR" altLang="en-US" sz="15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3383449" y="2193975"/>
            <a:ext cx="893833" cy="320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공장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05946" y="4764359"/>
            <a:ext cx="1712280" cy="2349249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6065986" y="4626415"/>
            <a:ext cx="1010362" cy="275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err="1">
                <a:latin typeface="맑은 고딕" pitchFamily="50" charset="-127"/>
                <a:ea typeface="맑은 고딕" pitchFamily="50" charset="-127"/>
              </a:rPr>
              <a:t>사무동</a:t>
            </a:r>
            <a:r>
              <a:rPr kumimoji="0" lang="en-US" altLang="ko-KR" sz="1500" b="1" dirty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kumimoji="0" lang="ko-KR" altLang="en-US" sz="1500" b="1" dirty="0">
                <a:latin typeface="맑은 고딕" pitchFamily="50" charset="-127"/>
                <a:ea typeface="맑은 고딕" pitchFamily="50" charset="-127"/>
              </a:rPr>
              <a:t>층</a:t>
            </a:r>
            <a:r>
              <a:rPr kumimoji="0" lang="en-US" altLang="ko-KR" sz="15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247461" y="3018862"/>
            <a:ext cx="1941893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686" y="1499871"/>
            <a:ext cx="8672612" cy="362132"/>
          </a:xfrm>
          <a:prstGeom prst="rect">
            <a:avLst/>
          </a:prstGeom>
          <a:noFill/>
        </p:spPr>
        <p:txBody>
          <a:bodyPr wrap="square" lIns="99551" tIns="49775" rIns="99551" bIns="49775">
            <a:spAutoFit/>
          </a:bodyPr>
          <a:lstStyle/>
          <a:p>
            <a:pPr marL="311096" indent="-311096" latinLnBrk="0">
              <a:spcBef>
                <a:spcPts val="653"/>
              </a:spcBef>
              <a:spcAft>
                <a:spcPts val="327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</a:t>
            </a:r>
            <a:r>
              <a:rPr lang="ko-KR" altLang="en-US" sz="1700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  <a:r>
              <a:rPr lang="ko-KR" altLang="en-US" sz="17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</a:t>
            </a:r>
            <a:r>
              <a:rPr lang="en-US" altLang="ko-KR" sz="17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 분할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공장양면가공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NC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세척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검사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</a:t>
            </a:r>
            <a:r>
              <a:rPr lang="en-US" altLang="ko-KR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7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출하 공정으로 </a:t>
            </a:r>
            <a:r>
              <a:rPr lang="ko-KR" altLang="en-US" sz="17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7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9922" y="2446860"/>
            <a:ext cx="2366566" cy="1765025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1593" y="3018862"/>
            <a:ext cx="612135" cy="56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70259" y="3059757"/>
            <a:ext cx="544041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6549554" y="3275781"/>
            <a:ext cx="812576" cy="19918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kumimoji="0" lang="ko-KR" altLang="en-US" sz="15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34"/>
          <p:cNvSpPr>
            <a:spLocks noChangeArrowheads="1"/>
          </p:cNvSpPr>
          <p:nvPr/>
        </p:nvSpPr>
        <p:spPr bwMode="auto">
          <a:xfrm>
            <a:off x="2494985" y="6156101"/>
            <a:ext cx="906705" cy="298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품질검사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85466" y="3146998"/>
            <a:ext cx="0" cy="871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993978" y="5469948"/>
            <a:ext cx="1160735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69283" y="2562388"/>
            <a:ext cx="1380879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NC, MCT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98122" y="4729184"/>
            <a:ext cx="1712280" cy="2349249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8272572" y="4591240"/>
            <a:ext cx="1010362" cy="275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공장</a:t>
            </a: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층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32365" y="2411685"/>
            <a:ext cx="1778036" cy="1765025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38751" y="5003973"/>
            <a:ext cx="1160735" cy="16367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endParaRPr lang="en-US" altLang="ko-KR" sz="13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연마</a:t>
            </a:r>
            <a:endParaRPr lang="en-US" altLang="ko-KR" sz="13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20878" y="3024043"/>
            <a:ext cx="1380879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세척실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8450922" y="2185983"/>
            <a:ext cx="893833" cy="320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공장</a:t>
            </a:r>
            <a:r>
              <a:rPr kumimoji="0" lang="en-US" altLang="ko-KR" sz="1500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r>
              <a:rPr kumimoji="0" lang="ko-KR" altLang="en-US" sz="1500" b="1" dirty="0" smtClean="0">
                <a:latin typeface="맑은 고딕" pitchFamily="50" charset="-127"/>
                <a:ea typeface="맑은 고딕" pitchFamily="50" charset="-127"/>
              </a:rPr>
              <a:t>층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42788" y="4135276"/>
            <a:ext cx="1941893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65586" y="4176171"/>
            <a:ext cx="544041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82010" y="3563813"/>
            <a:ext cx="1380879" cy="6117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en-US" altLang="ko-KR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NC, MCT</a:t>
            </a:r>
            <a:endParaRPr lang="ko-KR" altLang="en-US" sz="13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93953" y="2589869"/>
            <a:ext cx="544041" cy="505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589280" y="3563813"/>
            <a:ext cx="544041" cy="50560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9775" rIns="0" bIns="49775" rtlCol="0" anchor="ctr"/>
          <a:lstStyle/>
          <a:p>
            <a:pPr algn="ctr"/>
            <a:r>
              <a:rPr lang="ko-KR" altLang="en-US" sz="13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</a:t>
            </a:r>
            <a:r>
              <a:rPr lang="ko-KR" altLang="en-US" sz="13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37298" y="2063695"/>
            <a:ext cx="1049318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553818" y="2070100"/>
            <a:ext cx="0" cy="1657731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181314" y="2071647"/>
            <a:ext cx="0" cy="137002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586266" y="2076688"/>
            <a:ext cx="0" cy="407941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170442" y="1711607"/>
            <a:ext cx="0" cy="36077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4"/>
          <p:cNvSpPr>
            <a:spLocks noChangeArrowheads="1"/>
          </p:cNvSpPr>
          <p:nvPr/>
        </p:nvSpPr>
        <p:spPr bwMode="auto">
          <a:xfrm>
            <a:off x="9645181" y="1403573"/>
            <a:ext cx="893833" cy="3207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err="1" smtClean="0">
                <a:latin typeface="맑은 고딕" pitchFamily="50" charset="-127"/>
                <a:ea typeface="맑은 고딕" pitchFamily="50" charset="-127"/>
              </a:rPr>
              <a:t>데이타실적</a:t>
            </a:r>
            <a:endParaRPr kumimoji="0" lang="en-US" altLang="ko-KR" sz="15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025426" y="2051645"/>
            <a:ext cx="0" cy="220643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825626" y="2072400"/>
            <a:ext cx="0" cy="429972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418946" y="3707829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90554" y="3707829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690754" y="6372125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002090" y="3419797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451394" y="6156101"/>
            <a:ext cx="27888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386" y="4355901"/>
            <a:ext cx="361069" cy="34432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2514" y="4528062"/>
            <a:ext cx="297120" cy="30780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7634" y="3635821"/>
            <a:ext cx="361069" cy="34432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4762" y="3807982"/>
            <a:ext cx="297120" cy="30780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9642" y="5652045"/>
            <a:ext cx="361069" cy="34432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6770" y="5824206"/>
            <a:ext cx="297120" cy="30780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09802" y="5652045"/>
            <a:ext cx="361069" cy="34432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6930" y="5824206"/>
            <a:ext cx="297120" cy="30780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5794" y="2363768"/>
            <a:ext cx="361069" cy="34432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2922" y="2535929"/>
            <a:ext cx="297120" cy="30780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92058" y="2516168"/>
            <a:ext cx="361069" cy="34432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9186" y="2688329"/>
            <a:ext cx="297120" cy="30780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12138" y="4884048"/>
            <a:ext cx="361069" cy="34432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9266" y="5056209"/>
            <a:ext cx="297120" cy="307804"/>
          </a:xfrm>
          <a:prstGeom prst="rect">
            <a:avLst/>
          </a:prstGeom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386" y="3785878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514" y="3746552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5293" y="6195427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421" y="6156101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9762" y="3747155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6890" y="3707829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3485" y="6522182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0613" y="6482856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826" y="6555467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2954" y="6516141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1837" y="3171091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8965" y="3131765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1997" y="3171091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9125" y="3131765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06173" y="3603139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43301" y="3563813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2197" y="5586078"/>
            <a:ext cx="320766" cy="46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9325" y="5546752"/>
            <a:ext cx="207061" cy="53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원통 81"/>
          <p:cNvSpPr/>
          <p:nvPr/>
        </p:nvSpPr>
        <p:spPr>
          <a:xfrm>
            <a:off x="7211319" y="6368574"/>
            <a:ext cx="544041" cy="593582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13" tIns="49755" rIns="99513" bIns="49755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3935" y="6424348"/>
            <a:ext cx="1032708" cy="66785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4" name="TextBox 83"/>
          <p:cNvSpPr txBox="1"/>
          <p:nvPr/>
        </p:nvSpPr>
        <p:spPr>
          <a:xfrm>
            <a:off x="5641580" y="6368040"/>
            <a:ext cx="697627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모니터</a:t>
            </a:r>
            <a:r>
              <a:rPr lang="ko-KR" altLang="en-US" sz="1000" dirty="0">
                <a:solidFill>
                  <a:srgbClr val="FF0000"/>
                </a:solidFill>
              </a:rPr>
              <a:t>링</a:t>
            </a:r>
          </a:p>
        </p:txBody>
      </p:sp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93" y="4959388"/>
            <a:ext cx="565433" cy="55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81" y="4933754"/>
            <a:ext cx="862124" cy="58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Rectangle 34"/>
          <p:cNvSpPr>
            <a:spLocks noChangeArrowheads="1"/>
          </p:cNvSpPr>
          <p:nvPr/>
        </p:nvSpPr>
        <p:spPr bwMode="auto">
          <a:xfrm>
            <a:off x="2297418" y="5715188"/>
            <a:ext cx="906705" cy="2985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lIns="99551" tIns="49775" rIns="99551" bIns="49775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20000"/>
              </a:spcBef>
            </a:pP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5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차원검사기</a:t>
            </a:r>
            <a:endParaRPr kumimoji="0" lang="en-US" altLang="ko-KR" sz="15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Rectangle 22"/>
          <p:cNvSpPr>
            <a:spLocks noChangeArrowheads="1"/>
          </p:cNvSpPr>
          <p:nvPr/>
        </p:nvSpPr>
        <p:spPr bwMode="auto">
          <a:xfrm>
            <a:off x="1127125" y="539477"/>
            <a:ext cx="15520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latinLnBrk="0" hangingPunct="0">
              <a:buClr>
                <a:srgbClr val="CC3300"/>
              </a:buClr>
              <a:buFont typeface="Wingdings" pitchFamily="2" charset="2"/>
              <a:buNone/>
            </a:pPr>
            <a:r>
              <a:rPr lang="en-US" altLang="ko-KR" sz="2000" dirty="0">
                <a:latin typeface="HY헤드라인M" pitchFamily="18" charset="-127"/>
                <a:ea typeface="HY헤드라인M" pitchFamily="18" charset="-127"/>
              </a:rPr>
              <a:t>▣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아키텍쳐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1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68348</TotalTime>
  <Words>626</Words>
  <Application>Microsoft Office PowerPoint</Application>
  <PresentationFormat>사용자 지정</PresentationFormat>
  <Paragraphs>261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4" baseType="lpstr">
      <vt:lpstr>굴림</vt:lpstr>
      <vt:lpstr>Arial</vt:lpstr>
      <vt:lpstr>HY헤드라인M</vt:lpstr>
      <vt:lpstr>Monotype Sorts</vt:lpstr>
      <vt:lpstr>Calibri Light</vt:lpstr>
      <vt:lpstr>Calibri</vt:lpstr>
      <vt:lpstr>맑은 고딕</vt:lpstr>
      <vt:lpstr>Wingdings</vt:lpstr>
      <vt:lpstr>나눔고딕</vt:lpstr>
      <vt:lpstr>나눔고딕 ExtraBold</vt:lpstr>
      <vt:lpstr>Office 테마</vt:lpstr>
      <vt:lpstr>1_Office 테마</vt:lpstr>
      <vt:lpstr>포장기 셸 개체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Your Company Name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Your User Name</dc:creator>
  <cp:lastModifiedBy>User</cp:lastModifiedBy>
  <cp:revision>2997</cp:revision>
  <cp:lastPrinted>2021-04-28T12:50:04Z</cp:lastPrinted>
  <dcterms:created xsi:type="dcterms:W3CDTF">2009-10-12T07:40:13Z</dcterms:created>
  <dcterms:modified xsi:type="dcterms:W3CDTF">2021-06-18T04:47:38Z</dcterms:modified>
</cp:coreProperties>
</file>